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57" r:id="rId2"/>
    <p:sldId id="277" r:id="rId3"/>
    <p:sldId id="278" r:id="rId4"/>
    <p:sldId id="298" r:id="rId5"/>
    <p:sldId id="301" r:id="rId6"/>
    <p:sldId id="300" r:id="rId7"/>
    <p:sldId id="263" r:id="rId8"/>
    <p:sldId id="288" r:id="rId9"/>
    <p:sldId id="289" r:id="rId10"/>
    <p:sldId id="290" r:id="rId11"/>
    <p:sldId id="282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76" r:id="rId20"/>
    <p:sldId id="281" r:id="rId21"/>
    <p:sldId id="303" r:id="rId22"/>
    <p:sldId id="286" r:id="rId23"/>
    <p:sldId id="302" r:id="rId24"/>
    <p:sldId id="287" r:id="rId25"/>
    <p:sldId id="280" r:id="rId26"/>
    <p:sldId id="272" r:id="rId27"/>
    <p:sldId id="279" r:id="rId28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6E25"/>
    <a:srgbClr val="2F2F2F"/>
    <a:srgbClr val="8E7D78"/>
    <a:srgbClr val="FEF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3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998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7EE85E3-F302-AF65-2252-B2D44F018A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1D7E0E-0C4A-275B-2E62-7F8FB70B5D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3E488-7F72-49F5-93BF-15411CFD322E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DD7A9D-4506-D1D8-B240-6EAD5A99FF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4FF3A1-3979-43C3-09B3-2A15F3A3C5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F4CE1-EF9F-49F2-9333-80EFD1869A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6388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7212E-9235-4059-B486-E22859A75091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90420-3FB7-47D0-9BCB-D2A0310C9E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533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B90420-3FB7-47D0-9BCB-D2A0310C9ED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950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B90420-3FB7-47D0-9BCB-D2A0310C9ED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89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ED6E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2407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rgbClr val="8E7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997BC5B-2327-BA45-33AB-AFE88F149DA4}"/>
              </a:ext>
            </a:extLst>
          </p:cNvPr>
          <p:cNvSpPr/>
          <p:nvPr userDrawn="1"/>
        </p:nvSpPr>
        <p:spPr>
          <a:xfrm>
            <a:off x="111579" y="138680"/>
            <a:ext cx="8920842" cy="1077345"/>
          </a:xfrm>
          <a:prstGeom prst="roundRect">
            <a:avLst>
              <a:gd name="adj" fmla="val 25227"/>
            </a:avLst>
          </a:prstGeom>
          <a:solidFill>
            <a:srgbClr val="FEFD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4CEEB53-1F22-3CFF-628F-586D40E1A648}"/>
              </a:ext>
            </a:extLst>
          </p:cNvPr>
          <p:cNvSpPr/>
          <p:nvPr userDrawn="1"/>
        </p:nvSpPr>
        <p:spPr>
          <a:xfrm>
            <a:off x="111579" y="1320800"/>
            <a:ext cx="8920842" cy="5398520"/>
          </a:xfrm>
          <a:prstGeom prst="roundRect">
            <a:avLst>
              <a:gd name="adj" fmla="val 6161"/>
            </a:avLst>
          </a:prstGeom>
          <a:solidFill>
            <a:srgbClr val="FEFD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20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8E7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997BC5B-2327-BA45-33AB-AFE88F149DA4}"/>
              </a:ext>
            </a:extLst>
          </p:cNvPr>
          <p:cNvSpPr/>
          <p:nvPr userDrawn="1"/>
        </p:nvSpPr>
        <p:spPr>
          <a:xfrm>
            <a:off x="111579" y="138680"/>
            <a:ext cx="8920842" cy="1077345"/>
          </a:xfrm>
          <a:prstGeom prst="roundRect">
            <a:avLst>
              <a:gd name="adj" fmla="val 25227"/>
            </a:avLst>
          </a:prstGeom>
          <a:solidFill>
            <a:srgbClr val="FEFD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11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rgbClr val="ED6E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013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항공 사진, 조감도, 공중의, 나무이(가) 표시된 사진&#10;&#10;자동 생성된 설명">
            <a:extLst>
              <a:ext uri="{FF2B5EF4-FFF2-40B4-BE49-F238E27FC236}">
                <a16:creationId xmlns:a16="http://schemas.microsoft.com/office/drawing/2014/main" id="{069B0206-6E83-81A9-C24B-985E7EC2B0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82" r="6399"/>
          <a:stretch/>
        </p:blipFill>
        <p:spPr>
          <a:xfrm>
            <a:off x="0" y="0"/>
            <a:ext cx="5975168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DD4EBB-7674-3845-C546-A449C72D5972}"/>
              </a:ext>
            </a:extLst>
          </p:cNvPr>
          <p:cNvSpPr/>
          <p:nvPr userDrawn="1"/>
        </p:nvSpPr>
        <p:spPr>
          <a:xfrm>
            <a:off x="3053751" y="0"/>
            <a:ext cx="6090249" cy="6858000"/>
          </a:xfrm>
          <a:prstGeom prst="rect">
            <a:avLst/>
          </a:prstGeom>
          <a:solidFill>
            <a:srgbClr val="ED6E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F28B582-7176-8330-4629-4D33D87B325A}"/>
              </a:ext>
            </a:extLst>
          </p:cNvPr>
          <p:cNvSpPr/>
          <p:nvPr userDrawn="1"/>
        </p:nvSpPr>
        <p:spPr>
          <a:xfrm>
            <a:off x="1744796" y="568624"/>
            <a:ext cx="7096663" cy="5720752"/>
          </a:xfrm>
          <a:prstGeom prst="rect">
            <a:avLst/>
          </a:prstGeom>
          <a:solidFill>
            <a:srgbClr val="FEFD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992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항공 사진, 조감도, 공중의, 나무이(가) 표시된 사진&#10;&#10;자동 생성된 설명">
            <a:extLst>
              <a:ext uri="{FF2B5EF4-FFF2-40B4-BE49-F238E27FC236}">
                <a16:creationId xmlns:a16="http://schemas.microsoft.com/office/drawing/2014/main" id="{069B0206-6E83-81A9-C24B-985E7EC2B0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59" r="639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DD4EBB-7674-3845-C546-A449C72D5972}"/>
              </a:ext>
            </a:extLst>
          </p:cNvPr>
          <p:cNvSpPr/>
          <p:nvPr userDrawn="1"/>
        </p:nvSpPr>
        <p:spPr>
          <a:xfrm>
            <a:off x="1" y="0"/>
            <a:ext cx="3679370" cy="6858000"/>
          </a:xfrm>
          <a:prstGeom prst="rect">
            <a:avLst/>
          </a:prstGeom>
          <a:solidFill>
            <a:srgbClr val="ED6E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D28B897-368D-477C-37DC-5EB644737681}"/>
              </a:ext>
            </a:extLst>
          </p:cNvPr>
          <p:cNvSpPr/>
          <p:nvPr userDrawn="1"/>
        </p:nvSpPr>
        <p:spPr>
          <a:xfrm>
            <a:off x="1744796" y="568624"/>
            <a:ext cx="7096663" cy="5720752"/>
          </a:xfrm>
          <a:prstGeom prst="rect">
            <a:avLst/>
          </a:prstGeom>
          <a:solidFill>
            <a:srgbClr val="FEFD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355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2DAB1E-7704-4A88-9845-A399B093FA36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1B9300-E750-477A-8388-25965E800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567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72" r:id="rId4"/>
    <p:sldLayoutId id="2147483664" r:id="rId5"/>
    <p:sldLayoutId id="2147483673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CBDE0BF-D811-908C-AC77-C5AB6D1A376F}"/>
              </a:ext>
            </a:extLst>
          </p:cNvPr>
          <p:cNvSpPr txBox="1"/>
          <p:nvPr/>
        </p:nvSpPr>
        <p:spPr>
          <a:xfrm>
            <a:off x="1888764" y="723688"/>
            <a:ext cx="21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rgbClr val="2F2F2F"/>
                </a:solidFill>
                <a:latin typeface="+mj-ea"/>
                <a:ea typeface="+mj-ea"/>
              </a:rPr>
              <a:t>OSS</a:t>
            </a:r>
            <a:r>
              <a:rPr lang="ko-KR" altLang="en-US" spc="-150" dirty="0">
                <a:solidFill>
                  <a:srgbClr val="2F2F2F"/>
                </a:solidFill>
                <a:latin typeface="+mj-ea"/>
                <a:ea typeface="+mj-ea"/>
              </a:rPr>
              <a:t>프로젝트 중간발표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03FB1D-1649-E1EF-2C3C-3DE25D124032}"/>
              </a:ext>
            </a:extLst>
          </p:cNvPr>
          <p:cNvSpPr txBox="1"/>
          <p:nvPr/>
        </p:nvSpPr>
        <p:spPr>
          <a:xfrm>
            <a:off x="2141805" y="2315887"/>
            <a:ext cx="5412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150" dirty="0">
                <a:solidFill>
                  <a:srgbClr val="ED6E25"/>
                </a:solidFill>
                <a:latin typeface="+mj-ea"/>
                <a:ea typeface="+mj-ea"/>
              </a:rPr>
              <a:t>동국대학교</a:t>
            </a:r>
            <a:r>
              <a:rPr lang="ko-KR" altLang="en-US" sz="5400" spc="-150" dirty="0">
                <a:solidFill>
                  <a:srgbClr val="2F2F2F"/>
                </a:solidFill>
                <a:latin typeface="+mj-ea"/>
                <a:ea typeface="+mj-ea"/>
              </a:rPr>
              <a:t> </a:t>
            </a:r>
            <a:r>
              <a:rPr lang="ko-KR" altLang="en-US" sz="5400" spc="-150" dirty="0" err="1">
                <a:solidFill>
                  <a:srgbClr val="2F2F2F"/>
                </a:solidFill>
                <a:latin typeface="+mj-ea"/>
                <a:ea typeface="+mj-ea"/>
              </a:rPr>
              <a:t>알리미</a:t>
            </a:r>
            <a:endParaRPr lang="ko-KR" altLang="en-US" sz="54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AC15B1-3929-0BA4-C163-926353A13B5D}"/>
              </a:ext>
            </a:extLst>
          </p:cNvPr>
          <p:cNvSpPr txBox="1"/>
          <p:nvPr/>
        </p:nvSpPr>
        <p:spPr>
          <a:xfrm>
            <a:off x="7177178" y="4075269"/>
            <a:ext cx="11272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50" dirty="0">
                <a:solidFill>
                  <a:srgbClr val="ED6E25"/>
                </a:solidFill>
                <a:latin typeface="+mj-ea"/>
                <a:ea typeface="+mj-ea"/>
              </a:rPr>
              <a:t>11</a:t>
            </a:r>
            <a:r>
              <a:rPr lang="ko-KR" altLang="en-US" sz="1600" spc="-150" dirty="0">
                <a:solidFill>
                  <a:srgbClr val="ED6E25"/>
                </a:solidFill>
                <a:latin typeface="+mj-ea"/>
                <a:ea typeface="+mj-ea"/>
              </a:rPr>
              <a:t>조 </a:t>
            </a:r>
            <a:r>
              <a:rPr lang="ko-KR" altLang="en-US" sz="1600" spc="-150" dirty="0" err="1">
                <a:solidFill>
                  <a:srgbClr val="ED6E25"/>
                </a:solidFill>
                <a:latin typeface="+mj-ea"/>
                <a:ea typeface="+mj-ea"/>
              </a:rPr>
              <a:t>십원조</a:t>
            </a:r>
            <a:endParaRPr lang="ko-KR" altLang="en-US" sz="1600" spc="-150" dirty="0">
              <a:solidFill>
                <a:srgbClr val="ED6E25"/>
              </a:solidFill>
              <a:latin typeface="+mj-ea"/>
              <a:ea typeface="+mj-ea"/>
            </a:endParaRPr>
          </a:p>
        </p:txBody>
      </p:sp>
      <p:pic>
        <p:nvPicPr>
          <p:cNvPr id="23" name="그림 22" descr="원, 로고, 폰트이(가) 표시된 사진&#10;&#10;자동 생성된 설명">
            <a:extLst>
              <a:ext uri="{FF2B5EF4-FFF2-40B4-BE49-F238E27FC236}">
                <a16:creationId xmlns:a16="http://schemas.microsoft.com/office/drawing/2014/main" id="{2A29FE06-3BF6-F0F2-1A33-195C480D2C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3" t="-4420" r="28393" b="4420"/>
          <a:stretch/>
        </p:blipFill>
        <p:spPr>
          <a:xfrm>
            <a:off x="1966821" y="4151549"/>
            <a:ext cx="1731035" cy="18114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CCB6F8-6303-B921-8354-5594E2FA1609}"/>
              </a:ext>
            </a:extLst>
          </p:cNvPr>
          <p:cNvSpPr txBox="1"/>
          <p:nvPr/>
        </p:nvSpPr>
        <p:spPr>
          <a:xfrm>
            <a:off x="2254817" y="1980415"/>
            <a:ext cx="518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rgbClr val="2F2F2F"/>
                </a:solidFill>
                <a:latin typeface="+mj-ea"/>
                <a:ea typeface="+mj-ea"/>
              </a:rPr>
              <a:t>동국대학교 공지사항 및 학사일정 통합형 웹 애플리케이션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734293D-A6D4-AD6C-2B22-4024BB2FB094}"/>
              </a:ext>
            </a:extLst>
          </p:cNvPr>
          <p:cNvGrpSpPr/>
          <p:nvPr/>
        </p:nvGrpSpPr>
        <p:grpSpPr>
          <a:xfrm>
            <a:off x="4572000" y="4887054"/>
            <a:ext cx="3746032" cy="523220"/>
            <a:chOff x="4572000" y="4343618"/>
            <a:chExt cx="3746032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762FB9-F4A8-933E-79DD-1D88FC60A807}"/>
                </a:ext>
              </a:extLst>
            </p:cNvPr>
            <p:cNvSpPr txBox="1"/>
            <p:nvPr/>
          </p:nvSpPr>
          <p:spPr>
            <a:xfrm>
              <a:off x="7177178" y="4343618"/>
              <a:ext cx="11408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spc="-150" dirty="0">
                  <a:solidFill>
                    <a:srgbClr val="2F2F2F"/>
                  </a:solidFill>
                  <a:latin typeface="+mj-ea"/>
                  <a:ea typeface="+mj-ea"/>
                </a:rPr>
                <a:t>전병현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02CFB0-0BEC-F470-0FAE-64759DD13DD2}"/>
                </a:ext>
              </a:extLst>
            </p:cNvPr>
            <p:cNvSpPr txBox="1"/>
            <p:nvPr/>
          </p:nvSpPr>
          <p:spPr>
            <a:xfrm>
              <a:off x="4572000" y="4528284"/>
              <a:ext cx="26763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2019112481 </a:t>
              </a:r>
              <a:r>
                <a:rPr lang="ko-KR" altLang="en-US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산업시스템공학과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0F58E38-22FB-3FC7-7A2D-A49BF8CC3A43}"/>
              </a:ext>
            </a:extLst>
          </p:cNvPr>
          <p:cNvGrpSpPr/>
          <p:nvPr/>
        </p:nvGrpSpPr>
        <p:grpSpPr>
          <a:xfrm>
            <a:off x="5446147" y="4357095"/>
            <a:ext cx="2871885" cy="523220"/>
            <a:chOff x="5446147" y="4826464"/>
            <a:chExt cx="2871885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0498ACA-D69B-223B-5DCC-921E83715778}"/>
                </a:ext>
              </a:extLst>
            </p:cNvPr>
            <p:cNvSpPr txBox="1"/>
            <p:nvPr/>
          </p:nvSpPr>
          <p:spPr>
            <a:xfrm>
              <a:off x="7177179" y="4826464"/>
              <a:ext cx="11408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spc="-150" dirty="0" err="1">
                  <a:solidFill>
                    <a:srgbClr val="2F2F2F"/>
                  </a:solidFill>
                  <a:latin typeface="+mj-ea"/>
                  <a:ea typeface="+mj-ea"/>
                </a:rPr>
                <a:t>박주한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D04821E-9E4C-A692-B877-660453CF4C60}"/>
                </a:ext>
              </a:extLst>
            </p:cNvPr>
            <p:cNvSpPr txBox="1"/>
            <p:nvPr/>
          </p:nvSpPr>
          <p:spPr>
            <a:xfrm>
              <a:off x="5446147" y="5011130"/>
              <a:ext cx="18022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2019110359 </a:t>
              </a:r>
              <a:r>
                <a:rPr lang="ko-KR" altLang="en-US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사학과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F6EFBD0-6C7C-3EEA-D744-4B370EA0C985}"/>
              </a:ext>
            </a:extLst>
          </p:cNvPr>
          <p:cNvGrpSpPr/>
          <p:nvPr/>
        </p:nvGrpSpPr>
        <p:grpSpPr>
          <a:xfrm>
            <a:off x="4940062" y="5417013"/>
            <a:ext cx="3377970" cy="523220"/>
            <a:chOff x="4940062" y="5319933"/>
            <a:chExt cx="3377970" cy="52322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9223988-D8A1-4F74-C825-0ABCA64EBEC0}"/>
                </a:ext>
              </a:extLst>
            </p:cNvPr>
            <p:cNvSpPr txBox="1"/>
            <p:nvPr/>
          </p:nvSpPr>
          <p:spPr>
            <a:xfrm>
              <a:off x="7177180" y="5319933"/>
              <a:ext cx="11408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spc="-150" dirty="0">
                  <a:solidFill>
                    <a:srgbClr val="2F2F2F"/>
                  </a:solidFill>
                  <a:latin typeface="+mj-ea"/>
                  <a:ea typeface="+mj-ea"/>
                </a:rPr>
                <a:t>성민제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27E022-E8F6-29B1-D59E-94171014A3FE}"/>
                </a:ext>
              </a:extLst>
            </p:cNvPr>
            <p:cNvSpPr txBox="1"/>
            <p:nvPr/>
          </p:nvSpPr>
          <p:spPr>
            <a:xfrm>
              <a:off x="4940062" y="5504599"/>
              <a:ext cx="23082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2019111770 </a:t>
              </a:r>
              <a:r>
                <a:rPr lang="ko-KR" altLang="en-US" sz="1600" spc="-150" dirty="0">
                  <a:solidFill>
                    <a:srgbClr val="8E7D78"/>
                  </a:solidFill>
                  <a:latin typeface="+mj-ea"/>
                  <a:ea typeface="+mj-ea"/>
                </a:rPr>
                <a:t>의생명공학과</a:t>
              </a:r>
              <a:endParaRPr lang="ko-KR" altLang="en-US" sz="2400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5361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1629533" y="237455"/>
            <a:ext cx="58849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사례 분석 </a:t>
            </a:r>
            <a:r>
              <a:rPr lang="en-US" altLang="ko-KR" sz="4800" spc="-150" dirty="0">
                <a:solidFill>
                  <a:srgbClr val="2F2F2F"/>
                </a:solidFill>
                <a:latin typeface="+mj-ea"/>
                <a:ea typeface="+mj-ea"/>
              </a:rPr>
              <a:t>- </a:t>
            </a:r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중간보고서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0A94BFC-9C68-C56B-374E-5F8DF26F2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985" y="1529251"/>
            <a:ext cx="5695886" cy="513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16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004105" y="23745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시스템 구성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0AC59-3599-51BE-3296-69C112D026D8}"/>
              </a:ext>
            </a:extLst>
          </p:cNvPr>
          <p:cNvSpPr txBox="1"/>
          <p:nvPr/>
        </p:nvSpPr>
        <p:spPr>
          <a:xfrm>
            <a:off x="318743" y="1529251"/>
            <a:ext cx="2997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시스템 구성 블록 다이어그램</a:t>
            </a:r>
          </a:p>
        </p:txBody>
      </p:sp>
      <p:pic>
        <p:nvPicPr>
          <p:cNvPr id="8" name="그림 7" descr="텍스트, 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A65B5970-7FBA-FA8E-A22B-E2A6475AD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95" y="2121059"/>
            <a:ext cx="8236410" cy="348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8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004105" y="23745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시스템 구성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0AC59-3599-51BE-3296-69C112D026D8}"/>
              </a:ext>
            </a:extLst>
          </p:cNvPr>
          <p:cNvSpPr txBox="1"/>
          <p:nvPr/>
        </p:nvSpPr>
        <p:spPr>
          <a:xfrm>
            <a:off x="318743" y="1430931"/>
            <a:ext cx="12907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 err="1">
                <a:solidFill>
                  <a:srgbClr val="2F2F2F"/>
                </a:solidFill>
                <a:latin typeface="+mj-ea"/>
                <a:ea typeface="+mj-ea"/>
              </a:rPr>
              <a:t>유스케이스</a:t>
            </a:r>
            <a:endParaRPr lang="ko-KR" altLang="en-US" sz="20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6" name="그림 5" descr="텍스트, 도표, 스크린샷, 원이(가) 표시된 사진&#10;&#10;자동 생성된 설명">
            <a:extLst>
              <a:ext uri="{FF2B5EF4-FFF2-40B4-BE49-F238E27FC236}">
                <a16:creationId xmlns:a16="http://schemas.microsoft.com/office/drawing/2014/main" id="{4FDB736E-AC37-0BA4-7D0B-07C17FCBB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4" y="1831041"/>
            <a:ext cx="6976792" cy="483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5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004105" y="23745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시스템 구성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0AC59-3599-51BE-3296-69C112D026D8}"/>
              </a:ext>
            </a:extLst>
          </p:cNvPr>
          <p:cNvSpPr txBox="1"/>
          <p:nvPr/>
        </p:nvSpPr>
        <p:spPr>
          <a:xfrm>
            <a:off x="318743" y="1430931"/>
            <a:ext cx="2945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회원가입 시퀀스 다이어그램</a:t>
            </a:r>
            <a:endParaRPr lang="en-US" altLang="ko-KR" sz="20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5" name="그림 4" descr="텍스트, 도표, 평면도, 기술 도면이(가) 표시된 사진&#10;&#10;자동 생성된 설명">
            <a:extLst>
              <a:ext uri="{FF2B5EF4-FFF2-40B4-BE49-F238E27FC236}">
                <a16:creationId xmlns:a16="http://schemas.microsoft.com/office/drawing/2014/main" id="{A294BFC3-2C05-AAF4-DB37-64B7739F8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49" y="1819399"/>
            <a:ext cx="7193102" cy="480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589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004105" y="23745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시스템 구성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0AC59-3599-51BE-3296-69C112D026D8}"/>
              </a:ext>
            </a:extLst>
          </p:cNvPr>
          <p:cNvSpPr txBox="1"/>
          <p:nvPr/>
        </p:nvSpPr>
        <p:spPr>
          <a:xfrm>
            <a:off x="318743" y="1430931"/>
            <a:ext cx="3440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공지사항 관리 시퀀스 다이어그램</a:t>
            </a:r>
            <a:endParaRPr lang="en-US" altLang="ko-KR" sz="20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5" name="그림 4" descr="텍스트, 도표, 기술 도면, 평면도이(가) 표시된 사진&#10;&#10;자동 생성된 설명">
            <a:extLst>
              <a:ext uri="{FF2B5EF4-FFF2-40B4-BE49-F238E27FC236}">
                <a16:creationId xmlns:a16="http://schemas.microsoft.com/office/drawing/2014/main" id="{0ACAA3CD-DD1B-ACA8-6E13-603FAB81A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33" y="1831041"/>
            <a:ext cx="7202933" cy="478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1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283829" y="237455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대안 도출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E728A-4A85-83B1-E91D-AED1BB2CFF25}"/>
              </a:ext>
            </a:extLst>
          </p:cNvPr>
          <p:cNvSpPr txBox="1"/>
          <p:nvPr/>
        </p:nvSpPr>
        <p:spPr>
          <a:xfrm>
            <a:off x="235170" y="1465340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서비스 개발 방식 비교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DF06CD3-D7EE-6576-CAEF-55F7B29120F0}"/>
              </a:ext>
            </a:extLst>
          </p:cNvPr>
          <p:cNvGraphicFramePr>
            <a:graphicFrameLocks noGrp="1"/>
          </p:cNvGraphicFramePr>
          <p:nvPr/>
        </p:nvGraphicFramePr>
        <p:xfrm>
          <a:off x="324464" y="1983438"/>
          <a:ext cx="8495071" cy="4328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490">
                  <a:extLst>
                    <a:ext uri="{9D8B030D-6E8A-4147-A177-3AD203B41FA5}">
                      <a16:colId xmlns:a16="http://schemas.microsoft.com/office/drawing/2014/main" val="663758944"/>
                    </a:ext>
                  </a:extLst>
                </a:gridCol>
                <a:gridCol w="1730478">
                  <a:extLst>
                    <a:ext uri="{9D8B030D-6E8A-4147-A177-3AD203B41FA5}">
                      <a16:colId xmlns:a16="http://schemas.microsoft.com/office/drawing/2014/main" val="1839366079"/>
                    </a:ext>
                  </a:extLst>
                </a:gridCol>
                <a:gridCol w="2104103">
                  <a:extLst>
                    <a:ext uri="{9D8B030D-6E8A-4147-A177-3AD203B41FA5}">
                      <a16:colId xmlns:a16="http://schemas.microsoft.com/office/drawing/2014/main" val="1095165081"/>
                    </a:ext>
                  </a:extLst>
                </a:gridCol>
              </a:tblGrid>
              <a:tr h="4224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요구사항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웹 애플리케이션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모바일 애플리케이션</a:t>
                      </a:r>
                      <a:endParaRPr lang="en-US" altLang="ko-KR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931184"/>
                  </a:ext>
                </a:extLst>
              </a:tr>
              <a:tr h="1216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학생들이 알림을 쉽게 확인할 수 있는 방식인가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515573"/>
                  </a:ext>
                </a:extLst>
              </a:tr>
              <a:tr h="1431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 학생들이 주로 사용하는 디지털 플랫폼인가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038739"/>
                  </a:ext>
                </a:extLst>
              </a:tr>
              <a:tr h="12586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팀원이 한정된 시간 내에 개발할 역량을 갖추었는가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252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4026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C9DD2C-A412-56FD-3E91-007E4FB6A05A}"/>
              </a:ext>
            </a:extLst>
          </p:cNvPr>
          <p:cNvSpPr/>
          <p:nvPr/>
        </p:nvSpPr>
        <p:spPr>
          <a:xfrm>
            <a:off x="1023668" y="2054293"/>
            <a:ext cx="6964392" cy="1471035"/>
          </a:xfrm>
          <a:prstGeom prst="rect">
            <a:avLst/>
          </a:prstGeom>
          <a:solidFill>
            <a:srgbClr val="8E7D7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283829" y="237455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대안 도출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E728A-4A85-83B1-E91D-AED1BB2CFF25}"/>
              </a:ext>
            </a:extLst>
          </p:cNvPr>
          <p:cNvSpPr txBox="1"/>
          <p:nvPr/>
        </p:nvSpPr>
        <p:spPr>
          <a:xfrm>
            <a:off x="235170" y="1465342"/>
            <a:ext cx="2829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서비스 개발 방식 비교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2E087-B62D-36B5-D6DD-9436456669AF}"/>
              </a:ext>
            </a:extLst>
          </p:cNvPr>
          <p:cNvSpPr txBox="1"/>
          <p:nvPr/>
        </p:nvSpPr>
        <p:spPr>
          <a:xfrm>
            <a:off x="2940689" y="2497422"/>
            <a:ext cx="4511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rgbClr val="FEFDF4"/>
                </a:solidFill>
                <a:latin typeface="+mj-ea"/>
                <a:ea typeface="+mj-ea"/>
              </a:rPr>
              <a:t>웹 방식으로 서비스를 개발</a:t>
            </a:r>
            <a:endParaRPr lang="en-US" altLang="ko-KR" sz="3200" spc="-150" dirty="0">
              <a:solidFill>
                <a:srgbClr val="FEFDF4"/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F20998-5713-9C8C-53F8-60CFBFA6B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500" y="2346031"/>
            <a:ext cx="870506" cy="870506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5B60F845-5FDD-8D80-5B86-51F894938175}"/>
              </a:ext>
            </a:extLst>
          </p:cNvPr>
          <p:cNvGrpSpPr/>
          <p:nvPr/>
        </p:nvGrpSpPr>
        <p:grpSpPr>
          <a:xfrm>
            <a:off x="1165825" y="3735441"/>
            <a:ext cx="6492887" cy="736641"/>
            <a:chOff x="1161784" y="3735441"/>
            <a:chExt cx="6492887" cy="73664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485D75-6358-8E64-8D1F-F004C0C64692}"/>
                </a:ext>
              </a:extLst>
            </p:cNvPr>
            <p:cNvSpPr txBox="1"/>
            <p:nvPr/>
          </p:nvSpPr>
          <p:spPr>
            <a:xfrm>
              <a:off x="1696363" y="3764196"/>
              <a:ext cx="59583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시간 내에 개발을 완료하는 것이 가장 중요 </a:t>
              </a:r>
              <a:endParaRPr lang="en-US" altLang="ko-KR" sz="2000" spc="-150" dirty="0">
                <a:latin typeface="+mn-ea"/>
              </a:endParaRPr>
            </a:p>
            <a:p>
              <a:r>
                <a:rPr lang="en-US" altLang="ko-KR" sz="2000" spc="-150" dirty="0">
                  <a:latin typeface="+mn-ea"/>
                </a:rPr>
                <a:t>    - </a:t>
              </a:r>
              <a:r>
                <a:rPr lang="ko-KR" altLang="en-US" sz="2000" spc="-150" dirty="0">
                  <a:latin typeface="+mn-ea"/>
                </a:rPr>
                <a:t>팀원이 경험 및 역량을 갖춘 웹 선택</a:t>
              </a:r>
              <a:endParaRPr lang="en-US" altLang="ko-KR" sz="2000" spc="-150" dirty="0"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0A20A9-CE18-32A6-86DC-32CEC169B992}"/>
                </a:ext>
              </a:extLst>
            </p:cNvPr>
            <p:cNvSpPr txBox="1"/>
            <p:nvPr/>
          </p:nvSpPr>
          <p:spPr>
            <a:xfrm>
              <a:off x="1161784" y="3735441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1.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D01318E-0222-D7E1-8449-3CFB76805292}"/>
              </a:ext>
            </a:extLst>
          </p:cNvPr>
          <p:cNvGrpSpPr/>
          <p:nvPr/>
        </p:nvGrpSpPr>
        <p:grpSpPr>
          <a:xfrm>
            <a:off x="1165825" y="4674087"/>
            <a:ext cx="6492887" cy="736641"/>
            <a:chOff x="1161784" y="4645448"/>
            <a:chExt cx="6492887" cy="73664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7A3C32-2FFF-A6C2-5EEB-FB1B3F93E106}"/>
                </a:ext>
              </a:extLst>
            </p:cNvPr>
            <p:cNvSpPr txBox="1"/>
            <p:nvPr/>
          </p:nvSpPr>
          <p:spPr>
            <a:xfrm>
              <a:off x="1696363" y="4674203"/>
              <a:ext cx="59583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학생들이 알림을 실시간으로 확인하기 어려운 웹의 단점 </a:t>
              </a:r>
              <a:endParaRPr lang="en-US" altLang="ko-KR" sz="2000" spc="-150" dirty="0">
                <a:latin typeface="+mn-ea"/>
              </a:endParaRPr>
            </a:p>
            <a:p>
              <a:r>
                <a:rPr lang="en-US" altLang="ko-KR" sz="2000" spc="-150" dirty="0">
                  <a:latin typeface="+mn-ea"/>
                </a:rPr>
                <a:t>    - </a:t>
              </a:r>
              <a:r>
                <a:rPr lang="ko-KR" altLang="en-US" sz="2000" spc="-150" dirty="0">
                  <a:latin typeface="+mn-ea"/>
                </a:rPr>
                <a:t>카카오톡 오픈채팅방 </a:t>
              </a:r>
              <a:r>
                <a:rPr lang="en-US" altLang="ko-KR" sz="2000" spc="-150" dirty="0">
                  <a:latin typeface="+mn-ea"/>
                </a:rPr>
                <a:t>API</a:t>
              </a:r>
              <a:r>
                <a:rPr lang="ko-KR" altLang="en-US" sz="2000" spc="-150" dirty="0">
                  <a:latin typeface="+mn-ea"/>
                </a:rPr>
                <a:t>를 활용하여 이를 보완</a:t>
              </a:r>
              <a:endParaRPr lang="en-US" altLang="ko-KR" sz="2000" spc="-150" dirty="0">
                <a:latin typeface="+mn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367EF8-4D09-1C85-F329-B25EAAB841F2}"/>
                </a:ext>
              </a:extLst>
            </p:cNvPr>
            <p:cNvSpPr txBox="1"/>
            <p:nvPr/>
          </p:nvSpPr>
          <p:spPr>
            <a:xfrm>
              <a:off x="1161784" y="4645448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2.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C62B48C-05A8-CD23-5A85-FD3116F2C37D}"/>
              </a:ext>
            </a:extLst>
          </p:cNvPr>
          <p:cNvGrpSpPr/>
          <p:nvPr/>
        </p:nvGrpSpPr>
        <p:grpSpPr>
          <a:xfrm>
            <a:off x="1165825" y="5612732"/>
            <a:ext cx="6812350" cy="707886"/>
            <a:chOff x="1161784" y="5330933"/>
            <a:chExt cx="6812350" cy="7078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0467B4-3956-8582-509C-D6FC5073ED1F}"/>
                </a:ext>
              </a:extLst>
            </p:cNvPr>
            <p:cNvSpPr txBox="1"/>
            <p:nvPr/>
          </p:nvSpPr>
          <p:spPr>
            <a:xfrm>
              <a:off x="1774452" y="5513576"/>
              <a:ext cx="61996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웹과 모바일  모두 학생들이 주로 사용하는 디지털 플랫폼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91AC437-E175-FD1F-F6CF-93AA13AE7FBD}"/>
                </a:ext>
              </a:extLst>
            </p:cNvPr>
            <p:cNvSpPr txBox="1"/>
            <p:nvPr/>
          </p:nvSpPr>
          <p:spPr>
            <a:xfrm>
              <a:off x="1161784" y="5330933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3.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2669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283829" y="237455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대안 도출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E728A-4A85-83B1-E91D-AED1BB2CFF25}"/>
              </a:ext>
            </a:extLst>
          </p:cNvPr>
          <p:cNvSpPr txBox="1"/>
          <p:nvPr/>
        </p:nvSpPr>
        <p:spPr>
          <a:xfrm>
            <a:off x="235170" y="1494838"/>
            <a:ext cx="3988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파이썬 웹 </a:t>
            </a:r>
            <a:r>
              <a:rPr lang="ko-KR" altLang="en-US" sz="2000" spc="-150" dirty="0" err="1">
                <a:solidFill>
                  <a:srgbClr val="2F2F2F"/>
                </a:solidFill>
                <a:latin typeface="+mj-ea"/>
                <a:ea typeface="+mj-ea"/>
              </a:rPr>
              <a:t>크롤링</a:t>
            </a:r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 라이브러리 비교 분석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7CBBA8A-1182-39FD-E0F2-7C017323AEFD}"/>
              </a:ext>
            </a:extLst>
          </p:cNvPr>
          <p:cNvGraphicFramePr>
            <a:graphicFrameLocks noGrp="1"/>
          </p:cNvGraphicFramePr>
          <p:nvPr/>
        </p:nvGraphicFramePr>
        <p:xfrm>
          <a:off x="363793" y="2022768"/>
          <a:ext cx="8416413" cy="4328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368">
                  <a:extLst>
                    <a:ext uri="{9D8B030D-6E8A-4147-A177-3AD203B41FA5}">
                      <a16:colId xmlns:a16="http://schemas.microsoft.com/office/drawing/2014/main" val="663758944"/>
                    </a:ext>
                  </a:extLst>
                </a:gridCol>
                <a:gridCol w="2025445">
                  <a:extLst>
                    <a:ext uri="{9D8B030D-6E8A-4147-A177-3AD203B41FA5}">
                      <a16:colId xmlns:a16="http://schemas.microsoft.com/office/drawing/2014/main" val="1839366079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095165081"/>
                    </a:ext>
                  </a:extLst>
                </a:gridCol>
              </a:tblGrid>
              <a:tr h="4224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요구사항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 err="1">
                          <a:latin typeface="+mn-ea"/>
                          <a:ea typeface="+mn-ea"/>
                        </a:rPr>
                        <a:t>BeautifulSoup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Selenium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931184"/>
                  </a:ext>
                </a:extLst>
              </a:tr>
              <a:tr h="1216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간단한 정적 페이지 </a:t>
                      </a:r>
                      <a:r>
                        <a:rPr lang="ko-KR" altLang="en-US" spc="-150" dirty="0" err="1">
                          <a:latin typeface="+mn-ea"/>
                          <a:ea typeface="+mn-ea"/>
                        </a:rPr>
                        <a:t>크롤링에</a:t>
                      </a:r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 효율적인가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515573"/>
                  </a:ext>
                </a:extLst>
              </a:tr>
              <a:tr h="1431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pc="-150" dirty="0" err="1">
                          <a:latin typeface="+mn-ea"/>
                          <a:ea typeface="+mn-ea"/>
                        </a:rPr>
                        <a:t>크롤링에</a:t>
                      </a:r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 리소스가 적게 사용되는가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038739"/>
                  </a:ext>
                </a:extLst>
              </a:tr>
              <a:tr h="12586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다양한 웹 브라우저에서 지원하는가</a:t>
                      </a:r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?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252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71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283829" y="237455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대안 도출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E728A-4A85-83B1-E91D-AED1BB2CFF25}"/>
              </a:ext>
            </a:extLst>
          </p:cNvPr>
          <p:cNvSpPr txBox="1"/>
          <p:nvPr/>
        </p:nvSpPr>
        <p:spPr>
          <a:xfrm>
            <a:off x="235170" y="1494838"/>
            <a:ext cx="44839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파이썬 웹 </a:t>
            </a:r>
            <a:r>
              <a:rPr lang="ko-KR" altLang="en-US" sz="2000" spc="-150" dirty="0" err="1">
                <a:solidFill>
                  <a:srgbClr val="2F2F2F"/>
                </a:solidFill>
                <a:latin typeface="+mj-ea"/>
                <a:ea typeface="+mj-ea"/>
              </a:rPr>
              <a:t>크롤링</a:t>
            </a:r>
            <a:r>
              <a:rPr lang="ko-KR" altLang="en-US" sz="2000" spc="-150" dirty="0">
                <a:solidFill>
                  <a:srgbClr val="2F2F2F"/>
                </a:solidFill>
                <a:latin typeface="+mj-ea"/>
                <a:ea typeface="+mj-ea"/>
              </a:rPr>
              <a:t> 라이브러리 비교 분석 결과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7A34E0-9302-5C4A-966A-7CA9545A4185}"/>
              </a:ext>
            </a:extLst>
          </p:cNvPr>
          <p:cNvSpPr/>
          <p:nvPr/>
        </p:nvSpPr>
        <p:spPr>
          <a:xfrm>
            <a:off x="1023668" y="2054293"/>
            <a:ext cx="6964392" cy="1471035"/>
          </a:xfrm>
          <a:prstGeom prst="rect">
            <a:avLst/>
          </a:prstGeom>
          <a:solidFill>
            <a:srgbClr val="8E7D7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8666-2F6B-A3B5-42BE-09C9A8CFD095}"/>
              </a:ext>
            </a:extLst>
          </p:cNvPr>
          <p:cNvSpPr txBox="1"/>
          <p:nvPr/>
        </p:nvSpPr>
        <p:spPr>
          <a:xfrm>
            <a:off x="3452528" y="2244378"/>
            <a:ext cx="40511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 err="1">
                <a:solidFill>
                  <a:srgbClr val="FEFDF4"/>
                </a:solidFill>
                <a:latin typeface="+mj-ea"/>
                <a:ea typeface="+mj-ea"/>
              </a:rPr>
              <a:t>BeutifulSoup</a:t>
            </a:r>
            <a:r>
              <a:rPr lang="ko-KR" altLang="en-US" sz="3200" spc="-150" dirty="0">
                <a:solidFill>
                  <a:srgbClr val="FEFDF4"/>
                </a:solidFill>
                <a:latin typeface="+mj-ea"/>
                <a:ea typeface="+mj-ea"/>
              </a:rPr>
              <a:t>를 활용한 </a:t>
            </a:r>
            <a:endParaRPr lang="en-US" altLang="ko-KR" sz="3200" spc="-150" dirty="0">
              <a:solidFill>
                <a:srgbClr val="FEFDF4"/>
              </a:solidFill>
              <a:latin typeface="+mj-ea"/>
              <a:ea typeface="+mj-ea"/>
            </a:endParaRPr>
          </a:p>
          <a:p>
            <a:r>
              <a:rPr lang="ko-KR" altLang="en-US" sz="3200" spc="-150" dirty="0">
                <a:solidFill>
                  <a:srgbClr val="FEFDF4"/>
                </a:solidFill>
                <a:latin typeface="+mj-ea"/>
                <a:ea typeface="+mj-ea"/>
              </a:rPr>
              <a:t>웹 </a:t>
            </a:r>
            <a:r>
              <a:rPr lang="ko-KR" altLang="en-US" sz="3200" spc="-150" dirty="0" err="1">
                <a:solidFill>
                  <a:srgbClr val="FEFDF4"/>
                </a:solidFill>
                <a:latin typeface="+mj-ea"/>
                <a:ea typeface="+mj-ea"/>
              </a:rPr>
              <a:t>크롤링</a:t>
            </a:r>
            <a:r>
              <a:rPr lang="ko-KR" altLang="en-US" sz="3200" spc="-150" dirty="0">
                <a:solidFill>
                  <a:srgbClr val="FEFDF4"/>
                </a:solidFill>
                <a:latin typeface="+mj-ea"/>
                <a:ea typeface="+mj-ea"/>
              </a:rPr>
              <a:t> 방법 사용</a:t>
            </a:r>
            <a:endParaRPr lang="en-US" altLang="ko-KR" sz="3200" spc="-150" dirty="0">
              <a:solidFill>
                <a:srgbClr val="FEFDF4"/>
              </a:solidFill>
              <a:latin typeface="+mj-ea"/>
              <a:ea typeface="+mj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1251231-3F3C-77C6-CFB4-D9FC9A85FFE4}"/>
              </a:ext>
            </a:extLst>
          </p:cNvPr>
          <p:cNvGrpSpPr/>
          <p:nvPr/>
        </p:nvGrpSpPr>
        <p:grpSpPr>
          <a:xfrm>
            <a:off x="1165825" y="3741671"/>
            <a:ext cx="6812350" cy="707886"/>
            <a:chOff x="1161784" y="5330933"/>
            <a:chExt cx="6812350" cy="70788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4947E8-3ABF-73B8-518D-23EC087CA4B4}"/>
                </a:ext>
              </a:extLst>
            </p:cNvPr>
            <p:cNvSpPr txBox="1"/>
            <p:nvPr/>
          </p:nvSpPr>
          <p:spPr>
            <a:xfrm>
              <a:off x="1774452" y="5513576"/>
              <a:ext cx="61996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동국대학교 웹 페이지는 동적 컨텐츠를 포함하고 있지 않음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7291AC-822E-6D03-4FCB-5A4A6897200D}"/>
                </a:ext>
              </a:extLst>
            </p:cNvPr>
            <p:cNvSpPr txBox="1"/>
            <p:nvPr/>
          </p:nvSpPr>
          <p:spPr>
            <a:xfrm>
              <a:off x="1161784" y="5330933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1.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9D4E0DC-8AD9-0B85-38C8-CEDE74E36918}"/>
              </a:ext>
            </a:extLst>
          </p:cNvPr>
          <p:cNvGrpSpPr/>
          <p:nvPr/>
        </p:nvGrpSpPr>
        <p:grpSpPr>
          <a:xfrm>
            <a:off x="1165825" y="4677202"/>
            <a:ext cx="6812350" cy="707886"/>
            <a:chOff x="1161784" y="5330933"/>
            <a:chExt cx="6812350" cy="70788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A19D6E5-88C8-8150-D694-C75D31945107}"/>
                </a:ext>
              </a:extLst>
            </p:cNvPr>
            <p:cNvSpPr txBox="1"/>
            <p:nvPr/>
          </p:nvSpPr>
          <p:spPr>
            <a:xfrm>
              <a:off x="1774452" y="5513576"/>
              <a:ext cx="61996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공지사항 페이지가 반복된 </a:t>
              </a:r>
              <a:r>
                <a:rPr lang="en-US" altLang="ko-KR" sz="2000" spc="-150" dirty="0">
                  <a:latin typeface="+mn-ea"/>
                </a:rPr>
                <a:t>HTML </a:t>
              </a:r>
              <a:r>
                <a:rPr lang="ko-KR" altLang="en-US" sz="2000" spc="-150" dirty="0">
                  <a:latin typeface="+mn-ea"/>
                </a:rPr>
                <a:t>형태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F73C23-7C7C-602E-F86D-06A0E08B89B1}"/>
                </a:ext>
              </a:extLst>
            </p:cNvPr>
            <p:cNvSpPr txBox="1"/>
            <p:nvPr/>
          </p:nvSpPr>
          <p:spPr>
            <a:xfrm>
              <a:off x="1161784" y="5330933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2.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8E3A78A-6A2F-1AB5-768F-8C7E10FCE03B}"/>
              </a:ext>
            </a:extLst>
          </p:cNvPr>
          <p:cNvGrpSpPr/>
          <p:nvPr/>
        </p:nvGrpSpPr>
        <p:grpSpPr>
          <a:xfrm>
            <a:off x="1165825" y="5612732"/>
            <a:ext cx="6987082" cy="707886"/>
            <a:chOff x="1161784" y="5330933"/>
            <a:chExt cx="6987082" cy="70788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448A53A-95C9-35C2-714B-3CFBB254A811}"/>
                </a:ext>
              </a:extLst>
            </p:cNvPr>
            <p:cNvSpPr txBox="1"/>
            <p:nvPr/>
          </p:nvSpPr>
          <p:spPr>
            <a:xfrm>
              <a:off x="1774451" y="5513576"/>
              <a:ext cx="63744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latin typeface="+mn-ea"/>
                </a:rPr>
                <a:t>주기적인 </a:t>
              </a:r>
              <a:r>
                <a:rPr lang="ko-KR" altLang="en-US" sz="2000" spc="-150" dirty="0" err="1">
                  <a:latin typeface="+mn-ea"/>
                </a:rPr>
                <a:t>크롤링을</a:t>
              </a:r>
              <a:r>
                <a:rPr lang="ko-KR" altLang="en-US" sz="2000" spc="-150" dirty="0">
                  <a:latin typeface="+mn-ea"/>
                </a:rPr>
                <a:t> 진행해야 하기 때문에 적은 비용의 방법 요구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C70780D-D32C-24FB-F7F9-B38E99832659}"/>
                </a:ext>
              </a:extLst>
            </p:cNvPr>
            <p:cNvSpPr txBox="1"/>
            <p:nvPr/>
          </p:nvSpPr>
          <p:spPr>
            <a:xfrm>
              <a:off x="1161784" y="5330933"/>
              <a:ext cx="6126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150" dirty="0">
                  <a:solidFill>
                    <a:srgbClr val="8E7D78"/>
                  </a:solidFill>
                  <a:latin typeface="+mj-ea"/>
                  <a:ea typeface="+mj-ea"/>
                </a:rPr>
                <a:t>3.</a:t>
              </a:r>
              <a:endParaRPr lang="ko-KR" altLang="en-US" sz="4000" spc="-150" dirty="0">
                <a:solidFill>
                  <a:srgbClr val="8E7D78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9" name="Picture 20">
            <a:extLst>
              <a:ext uri="{FF2B5EF4-FFF2-40B4-BE49-F238E27FC236}">
                <a16:creationId xmlns:a16="http://schemas.microsoft.com/office/drawing/2014/main" id="{821D1B18-7083-9B27-B4D1-FE980165F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061" y="2279250"/>
            <a:ext cx="2348665" cy="1009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066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2164935" y="237455"/>
            <a:ext cx="481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제안발표 질의사항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BB420D-ACB0-6B2C-FA5E-D8D2E389A443}"/>
              </a:ext>
            </a:extLst>
          </p:cNvPr>
          <p:cNvSpPr txBox="1"/>
          <p:nvPr/>
        </p:nvSpPr>
        <p:spPr>
          <a:xfrm>
            <a:off x="286384" y="1462033"/>
            <a:ext cx="4942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 </a:t>
            </a:r>
            <a:r>
              <a:rPr lang="en-US" altLang="ko-KR" sz="2400" spc="-150" dirty="0">
                <a:solidFill>
                  <a:srgbClr val="2F2F2F"/>
                </a:solidFill>
                <a:latin typeface="+mj-ea"/>
                <a:ea typeface="+mj-ea"/>
              </a:rPr>
              <a:t>Q. </a:t>
            </a:r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동국패스와의 차별점이 무엇인가요</a:t>
            </a:r>
            <a:r>
              <a:rPr lang="en-US" altLang="ko-KR" sz="2400" spc="-150" dirty="0">
                <a:solidFill>
                  <a:srgbClr val="2F2F2F"/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F869C4-7682-1ECE-5063-770BA38861F4}"/>
              </a:ext>
            </a:extLst>
          </p:cNvPr>
          <p:cNvGraphicFramePr>
            <a:graphicFrameLocks noGrp="1"/>
          </p:cNvGraphicFramePr>
          <p:nvPr/>
        </p:nvGraphicFramePr>
        <p:xfrm>
          <a:off x="482442" y="2028758"/>
          <a:ext cx="7265378" cy="4362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630">
                  <a:extLst>
                    <a:ext uri="{9D8B030D-6E8A-4147-A177-3AD203B41FA5}">
                      <a16:colId xmlns:a16="http://schemas.microsoft.com/office/drawing/2014/main" val="663758944"/>
                    </a:ext>
                  </a:extLst>
                </a:gridCol>
                <a:gridCol w="2100766">
                  <a:extLst>
                    <a:ext uri="{9D8B030D-6E8A-4147-A177-3AD203B41FA5}">
                      <a16:colId xmlns:a16="http://schemas.microsoft.com/office/drawing/2014/main" val="1839366079"/>
                    </a:ext>
                  </a:extLst>
                </a:gridCol>
                <a:gridCol w="2330982">
                  <a:extLst>
                    <a:ext uri="{9D8B030D-6E8A-4147-A177-3AD203B41FA5}">
                      <a16:colId xmlns:a16="http://schemas.microsoft.com/office/drawing/2014/main" val="1095165081"/>
                    </a:ext>
                  </a:extLst>
                </a:gridCol>
              </a:tblGrid>
              <a:tr h="851603">
                <a:tc>
                  <a:txBody>
                    <a:bodyPr/>
                    <a:lstStyle/>
                    <a:p>
                      <a:pPr latinLnBrk="1"/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동국패스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동국대학교 </a:t>
                      </a:r>
                      <a:endParaRPr lang="en-US" altLang="ko-KR" spc="-150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pc="-150" dirty="0" err="1">
                          <a:latin typeface="+mn-ea"/>
                          <a:ea typeface="+mn-ea"/>
                        </a:rPr>
                        <a:t>알리미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931184"/>
                  </a:ext>
                </a:extLst>
              </a:tr>
              <a:tr h="6004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스마트폰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웹 브라우저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515573"/>
                  </a:ext>
                </a:extLst>
              </a:tr>
              <a:tr h="938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 세부 카테고리  설정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038739"/>
                  </a:ext>
                </a:extLst>
              </a:tr>
              <a:tr h="657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학사일정 확인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252929"/>
                  </a:ext>
                </a:extLst>
              </a:tr>
              <a:tr h="657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학과별 공지사항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353755"/>
                  </a:ext>
                </a:extLst>
              </a:tr>
              <a:tr h="657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>
                          <a:latin typeface="+mn-ea"/>
                          <a:ea typeface="+mn-ea"/>
                        </a:rPr>
                        <a:t>카카오톡  알림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pc="-15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E7D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62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126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CC8A4A-885E-EB7B-CFCF-BEBDA5581C81}"/>
              </a:ext>
            </a:extLst>
          </p:cNvPr>
          <p:cNvSpPr txBox="1"/>
          <p:nvPr/>
        </p:nvSpPr>
        <p:spPr>
          <a:xfrm>
            <a:off x="210862" y="348445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FEFDF4"/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D12383D-5015-B49D-8CD8-A98349440111}"/>
              </a:ext>
            </a:extLst>
          </p:cNvPr>
          <p:cNvGrpSpPr/>
          <p:nvPr/>
        </p:nvGrpSpPr>
        <p:grpSpPr>
          <a:xfrm>
            <a:off x="2075328" y="734549"/>
            <a:ext cx="6447099" cy="5300828"/>
            <a:chOff x="2075799" y="834992"/>
            <a:chExt cx="6447099" cy="5300828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39D807-DA65-BB80-3755-E1484236B75E}"/>
                </a:ext>
              </a:extLst>
            </p:cNvPr>
            <p:cNvGrpSpPr/>
            <p:nvPr/>
          </p:nvGrpSpPr>
          <p:grpSpPr>
            <a:xfrm>
              <a:off x="2488947" y="834992"/>
              <a:ext cx="3049145" cy="5178505"/>
              <a:chOff x="2488947" y="664632"/>
              <a:chExt cx="3049145" cy="5178505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B66A514-E6C1-77D8-DCD6-B7B4D1C98C84}"/>
                  </a:ext>
                </a:extLst>
              </p:cNvPr>
              <p:cNvSpPr txBox="1"/>
              <p:nvPr/>
            </p:nvSpPr>
            <p:spPr>
              <a:xfrm>
                <a:off x="3973240" y="664632"/>
                <a:ext cx="15648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프로젝트 개요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D1436CB7-C171-6712-52F0-AE29004102FF}"/>
                  </a:ext>
                </a:extLst>
              </p:cNvPr>
              <p:cNvSpPr txBox="1"/>
              <p:nvPr/>
            </p:nvSpPr>
            <p:spPr>
              <a:xfrm>
                <a:off x="3973240" y="1136620"/>
                <a:ext cx="11224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기대 효과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5685E15-F1CB-4AB3-0708-3EE976245C6F}"/>
                  </a:ext>
                </a:extLst>
              </p:cNvPr>
              <p:cNvSpPr txBox="1"/>
              <p:nvPr/>
            </p:nvSpPr>
            <p:spPr>
              <a:xfrm>
                <a:off x="2488947" y="1795926"/>
                <a:ext cx="7040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전병현</a:t>
                </a:r>
                <a:endParaRPr lang="ko-KR" altLang="en-US" sz="12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B0C502A-FA8F-7D6E-CE11-95711F816294}"/>
                  </a:ext>
                </a:extLst>
              </p:cNvPr>
              <p:cNvSpPr txBox="1"/>
              <p:nvPr/>
            </p:nvSpPr>
            <p:spPr>
              <a:xfrm>
                <a:off x="2488947" y="3770517"/>
                <a:ext cx="7040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pc="-150" dirty="0" err="1">
                    <a:solidFill>
                      <a:srgbClr val="2F2F2F"/>
                    </a:solidFill>
                    <a:latin typeface="+mj-ea"/>
                    <a:ea typeface="+mj-ea"/>
                  </a:rPr>
                  <a:t>박주한</a:t>
                </a:r>
                <a:endParaRPr lang="ko-KR" altLang="en-US" sz="12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ECEDEC-59CE-683F-68DD-22F4054E3AD1}"/>
                  </a:ext>
                </a:extLst>
              </p:cNvPr>
              <p:cNvSpPr txBox="1"/>
              <p:nvPr/>
            </p:nvSpPr>
            <p:spPr>
              <a:xfrm>
                <a:off x="2488947" y="5504583"/>
                <a:ext cx="7040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성민제</a:t>
                </a:r>
                <a:endParaRPr lang="ko-KR" altLang="en-US" sz="12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E0544C-1DA7-FA73-5774-49A871D3697A}"/>
                  </a:ext>
                </a:extLst>
              </p:cNvPr>
              <p:cNvSpPr txBox="1"/>
              <p:nvPr/>
            </p:nvSpPr>
            <p:spPr>
              <a:xfrm>
                <a:off x="3973240" y="1608608"/>
                <a:ext cx="15648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프로젝트 기능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6444F93-7773-39A9-CB9F-EA55D85AA369}"/>
                  </a:ext>
                </a:extLst>
              </p:cNvPr>
              <p:cNvSpPr txBox="1"/>
              <p:nvPr/>
            </p:nvSpPr>
            <p:spPr>
              <a:xfrm>
                <a:off x="3973240" y="2080595"/>
                <a:ext cx="15648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개발 아키텍처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F520A53-AFFC-17CF-1848-2AC1CF7F61FE}"/>
                </a:ext>
              </a:extLst>
            </p:cNvPr>
            <p:cNvGrpSpPr/>
            <p:nvPr/>
          </p:nvGrpSpPr>
          <p:grpSpPr>
            <a:xfrm>
              <a:off x="3973240" y="2957230"/>
              <a:ext cx="3646622" cy="1340005"/>
              <a:chOff x="3973240" y="2938979"/>
              <a:chExt cx="3646622" cy="1340005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FE929965-34DF-BC65-91AD-56A0A78487C1}"/>
                  </a:ext>
                </a:extLst>
              </p:cNvPr>
              <p:cNvSpPr txBox="1"/>
              <p:nvPr/>
            </p:nvSpPr>
            <p:spPr>
              <a:xfrm>
                <a:off x="3973240" y="2938979"/>
                <a:ext cx="299793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사전발표 지적사항 및 개선점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83E576F-B280-BD4D-291C-668884B6EC76}"/>
                  </a:ext>
                </a:extLst>
              </p:cNvPr>
              <p:cNvSpPr txBox="1"/>
              <p:nvPr/>
            </p:nvSpPr>
            <p:spPr>
              <a:xfrm>
                <a:off x="4189610" y="3426716"/>
                <a:ext cx="16097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-150" dirty="0">
                    <a:solidFill>
                      <a:srgbClr val="2F2F2F"/>
                    </a:solidFill>
                    <a:latin typeface="+mn-ea"/>
                  </a:rPr>
                  <a:t>수행계획서 보강</a:t>
                </a:r>
                <a:endParaRPr lang="ko-KR" altLang="en-US" sz="1400" spc="-150" dirty="0">
                  <a:solidFill>
                    <a:srgbClr val="2F2F2F"/>
                  </a:solidFill>
                  <a:latin typeface="+mn-e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FCA64E-ED41-9D9A-3A9E-A0881D80C2DD}"/>
                  </a:ext>
                </a:extLst>
              </p:cNvPr>
              <p:cNvSpPr txBox="1"/>
              <p:nvPr/>
            </p:nvSpPr>
            <p:spPr>
              <a:xfrm>
                <a:off x="4189610" y="3909652"/>
                <a:ext cx="22910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-150" dirty="0">
                    <a:solidFill>
                      <a:srgbClr val="2F2F2F"/>
                    </a:solidFill>
                    <a:latin typeface="+mn-ea"/>
                  </a:rPr>
                  <a:t>시스템 구성 다이어그램</a:t>
                </a:r>
                <a:endParaRPr lang="ko-KR" altLang="en-US" sz="1400" spc="-150" dirty="0">
                  <a:solidFill>
                    <a:srgbClr val="2F2F2F"/>
                  </a:solidFill>
                  <a:latin typeface="+mn-ea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BB22954-A09A-76C8-CC1F-874C62F19752}"/>
                  </a:ext>
                </a:extLst>
              </p:cNvPr>
              <p:cNvSpPr txBox="1"/>
              <p:nvPr/>
            </p:nvSpPr>
            <p:spPr>
              <a:xfrm>
                <a:off x="6601635" y="3426716"/>
                <a:ext cx="10182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-150" dirty="0">
                    <a:solidFill>
                      <a:srgbClr val="2F2F2F"/>
                    </a:solidFill>
                    <a:latin typeface="+mn-ea"/>
                  </a:rPr>
                  <a:t>사례 분석</a:t>
                </a:r>
                <a:endParaRPr lang="ko-KR" altLang="en-US" sz="1400" spc="-150" dirty="0">
                  <a:solidFill>
                    <a:srgbClr val="2F2F2F"/>
                  </a:solidFill>
                  <a:latin typeface="+mn-ea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24CCB2-18E7-204B-7767-5D803CA5C64E}"/>
                  </a:ext>
                </a:extLst>
              </p:cNvPr>
              <p:cNvSpPr txBox="1"/>
              <p:nvPr/>
            </p:nvSpPr>
            <p:spPr>
              <a:xfrm>
                <a:off x="6601635" y="3909652"/>
                <a:ext cx="10182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-150" dirty="0">
                    <a:solidFill>
                      <a:srgbClr val="2F2F2F"/>
                    </a:solidFill>
                    <a:latin typeface="+mn-ea"/>
                  </a:rPr>
                  <a:t>대안 도출</a:t>
                </a:r>
                <a:endParaRPr lang="ko-KR" altLang="en-US" sz="1400" spc="-150" dirty="0">
                  <a:solidFill>
                    <a:srgbClr val="2F2F2F"/>
                  </a:solidFill>
                  <a:latin typeface="+mn-ea"/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8E8CEF3-5EEF-17A2-24F9-AE92A3F2FD46}"/>
                </a:ext>
              </a:extLst>
            </p:cNvPr>
            <p:cNvSpPr txBox="1"/>
            <p:nvPr/>
          </p:nvSpPr>
          <p:spPr>
            <a:xfrm>
              <a:off x="2571502" y="1116791"/>
              <a:ext cx="5389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spc="-150" dirty="0">
                  <a:solidFill>
                    <a:srgbClr val="ED6E25"/>
                  </a:solidFill>
                  <a:latin typeface="+mj-ea"/>
                  <a:ea typeface="+mj-ea"/>
                </a:rPr>
                <a:t>1</a:t>
              </a:r>
              <a:endParaRPr lang="ko-KR" altLang="en-US" sz="4800" spc="-150" dirty="0">
                <a:solidFill>
                  <a:srgbClr val="ED6E25"/>
                </a:solidFill>
                <a:latin typeface="+mj-ea"/>
                <a:ea typeface="+mj-ea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76E7EC9-BF56-B204-A622-01D831E0A3F9}"/>
                </a:ext>
              </a:extLst>
            </p:cNvPr>
            <p:cNvSpPr txBox="1"/>
            <p:nvPr/>
          </p:nvSpPr>
          <p:spPr>
            <a:xfrm>
              <a:off x="2571502" y="3061921"/>
              <a:ext cx="5389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spc="-150" dirty="0">
                  <a:solidFill>
                    <a:srgbClr val="ED6E25"/>
                  </a:solidFill>
                  <a:latin typeface="+mj-ea"/>
                  <a:ea typeface="+mj-ea"/>
                </a:rPr>
                <a:t>2</a:t>
              </a:r>
              <a:endParaRPr lang="ko-KR" altLang="en-US" sz="4800" spc="-150" dirty="0">
                <a:solidFill>
                  <a:srgbClr val="ED6E25"/>
                </a:solidFill>
                <a:latin typeface="+mj-ea"/>
                <a:ea typeface="+mj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DBBB36F-6A05-71D7-97A3-E8D0390A6247}"/>
                </a:ext>
              </a:extLst>
            </p:cNvPr>
            <p:cNvSpPr txBox="1"/>
            <p:nvPr/>
          </p:nvSpPr>
          <p:spPr>
            <a:xfrm>
              <a:off x="2571502" y="4806694"/>
              <a:ext cx="5389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spc="-150" dirty="0">
                  <a:solidFill>
                    <a:srgbClr val="ED6E25"/>
                  </a:solidFill>
                  <a:latin typeface="+mj-ea"/>
                  <a:ea typeface="+mj-ea"/>
                </a:rPr>
                <a:t>3</a:t>
              </a:r>
              <a:endParaRPr lang="ko-KR" altLang="en-US" sz="4800" spc="-150" dirty="0">
                <a:solidFill>
                  <a:srgbClr val="ED6E25"/>
                </a:solidFill>
                <a:latin typeface="+mj-ea"/>
                <a:ea typeface="+mj-ea"/>
              </a:endParaRP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A3DF16B5-AEC8-89CA-45F4-3A43ADBF5D64}"/>
                </a:ext>
              </a:extLst>
            </p:cNvPr>
            <p:cNvGrpSpPr/>
            <p:nvPr/>
          </p:nvGrpSpPr>
          <p:grpSpPr>
            <a:xfrm>
              <a:off x="3973240" y="4724342"/>
              <a:ext cx="1343638" cy="1411478"/>
              <a:chOff x="3973240" y="2720441"/>
              <a:chExt cx="1343638" cy="1411478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8F25126-8B2D-5B76-0E53-6B9C397A31FF}"/>
                  </a:ext>
                </a:extLst>
              </p:cNvPr>
              <p:cNvSpPr txBox="1"/>
              <p:nvPr/>
            </p:nvSpPr>
            <p:spPr>
              <a:xfrm>
                <a:off x="3973240" y="2720441"/>
                <a:ext cx="134363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디자인 개선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1BB77BE-97BB-130C-099D-48AC52E46D69}"/>
                  </a:ext>
                </a:extLst>
              </p:cNvPr>
              <p:cNvSpPr txBox="1"/>
              <p:nvPr/>
            </p:nvSpPr>
            <p:spPr>
              <a:xfrm>
                <a:off x="3973240" y="3226125"/>
                <a:ext cx="11224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개발 현황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A7D73FD-A706-BD35-8D97-8B41E823A2ED}"/>
                  </a:ext>
                </a:extLst>
              </p:cNvPr>
              <p:cNvSpPr txBox="1"/>
              <p:nvPr/>
            </p:nvSpPr>
            <p:spPr>
              <a:xfrm>
                <a:off x="3973240" y="3731809"/>
                <a:ext cx="11224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2F2F2F"/>
                    </a:solidFill>
                    <a:latin typeface="+mj-ea"/>
                    <a:ea typeface="+mj-ea"/>
                  </a:rPr>
                  <a:t>역할 분담</a:t>
                </a:r>
                <a:endParaRPr lang="ko-KR" altLang="en-US" sz="1600" spc="-150" dirty="0">
                  <a:solidFill>
                    <a:srgbClr val="2F2F2F"/>
                  </a:solidFill>
                  <a:latin typeface="+mj-ea"/>
                  <a:ea typeface="+mj-ea"/>
                </a:endParaRPr>
              </a:p>
            </p:txBody>
          </p:sp>
        </p:grp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EF3B6DA4-9943-4A64-49D1-D5DC8F4741A0}"/>
                </a:ext>
              </a:extLst>
            </p:cNvPr>
            <p:cNvCxnSpPr>
              <a:cxnSpLocks/>
            </p:cNvCxnSpPr>
            <p:nvPr/>
          </p:nvCxnSpPr>
          <p:spPr>
            <a:xfrm>
              <a:off x="2075799" y="2767057"/>
              <a:ext cx="6447099" cy="0"/>
            </a:xfrm>
            <a:prstGeom prst="line">
              <a:avLst/>
            </a:prstGeom>
            <a:ln>
              <a:solidFill>
                <a:srgbClr val="8E7D7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4FED15D2-88D0-647A-C612-8D19AD1C4A7E}"/>
                </a:ext>
              </a:extLst>
            </p:cNvPr>
            <p:cNvCxnSpPr>
              <a:cxnSpLocks/>
            </p:cNvCxnSpPr>
            <p:nvPr/>
          </p:nvCxnSpPr>
          <p:spPr>
            <a:xfrm>
              <a:off x="2075799" y="4545673"/>
              <a:ext cx="6447099" cy="0"/>
            </a:xfrm>
            <a:prstGeom prst="line">
              <a:avLst/>
            </a:prstGeom>
            <a:ln>
              <a:solidFill>
                <a:srgbClr val="8E7D7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7513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004108" y="262181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>
                <a:solidFill>
                  <a:srgbClr val="2F2F2F"/>
                </a:solidFill>
                <a:latin typeface="+mj-ea"/>
                <a:ea typeface="+mj-ea"/>
              </a:rPr>
              <a:t>디자인 개선</a:t>
            </a:r>
            <a:endParaRPr lang="ko-KR" altLang="en-US" sz="4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41C1BEC-9904-E4E8-6630-7D28F2535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56" y="1495661"/>
            <a:ext cx="4016872" cy="224357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0CD5BB4-FD22-53F9-615A-A2DAA14D0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829" y="1457590"/>
            <a:ext cx="4070715" cy="226260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0A186CD-793B-E182-0981-0F22CD615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6018" y="3931246"/>
            <a:ext cx="4671964" cy="266457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297860E-9AB5-5CC6-A0F4-03E087B8C27A}"/>
              </a:ext>
            </a:extLst>
          </p:cNvPr>
          <p:cNvSpPr txBox="1"/>
          <p:nvPr/>
        </p:nvSpPr>
        <p:spPr>
          <a:xfrm>
            <a:off x="3466330" y="3493010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로그인 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87E6DF-66FC-DEF3-02BD-C6F79D76A263}"/>
              </a:ext>
            </a:extLst>
          </p:cNvPr>
          <p:cNvSpPr txBox="1"/>
          <p:nvPr/>
        </p:nvSpPr>
        <p:spPr>
          <a:xfrm>
            <a:off x="7658214" y="3493010"/>
            <a:ext cx="979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회원가입  페이지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D1EC56-5A04-938F-25C8-52BB32A1D2E4}"/>
              </a:ext>
            </a:extLst>
          </p:cNvPr>
          <p:cNvSpPr txBox="1"/>
          <p:nvPr/>
        </p:nvSpPr>
        <p:spPr>
          <a:xfrm>
            <a:off x="6145378" y="6435153"/>
            <a:ext cx="7626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메인  페이지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EE8372-91B6-0EC6-891A-3047CEF34A79}"/>
              </a:ext>
            </a:extLst>
          </p:cNvPr>
          <p:cNvSpPr txBox="1"/>
          <p:nvPr/>
        </p:nvSpPr>
        <p:spPr>
          <a:xfrm>
            <a:off x="460489" y="1566424"/>
            <a:ext cx="3804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solidFill>
                  <a:srgbClr val="2F2F2F"/>
                </a:solidFill>
                <a:latin typeface="+mj-ea"/>
                <a:ea typeface="+mj-ea"/>
              </a:rPr>
              <a:t>(</a:t>
            </a:r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수행계획서 당시 디자인 초안</a:t>
            </a:r>
            <a:r>
              <a:rPr lang="en-US" altLang="ko-KR" sz="2400" spc="-150" dirty="0">
                <a:solidFill>
                  <a:srgbClr val="2F2F2F"/>
                </a:solidFill>
                <a:latin typeface="+mj-ea"/>
                <a:ea typeface="+mj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22254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하늘, 구름, 야외, 포유류이(가) 표시된 사진&#10;&#10;자동 생성된 설명">
            <a:extLst>
              <a:ext uri="{FF2B5EF4-FFF2-40B4-BE49-F238E27FC236}">
                <a16:creationId xmlns:a16="http://schemas.microsoft.com/office/drawing/2014/main" id="{2817BFCB-D197-A055-00CF-29C3158D1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02" y="1445087"/>
            <a:ext cx="3675967" cy="2181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004108" y="262181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>
                <a:solidFill>
                  <a:srgbClr val="2F2F2F"/>
                </a:solidFill>
                <a:latin typeface="+mj-ea"/>
                <a:ea typeface="+mj-ea"/>
              </a:rPr>
              <a:t>디자인 개선</a:t>
            </a:r>
            <a:endParaRPr lang="ko-KR" altLang="en-US" sz="4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97860E-9AB5-5CC6-A0F4-03E087B8C27A}"/>
              </a:ext>
            </a:extLst>
          </p:cNvPr>
          <p:cNvSpPr txBox="1"/>
          <p:nvPr/>
        </p:nvSpPr>
        <p:spPr>
          <a:xfrm>
            <a:off x="1963009" y="3656446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로그인 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87E6DF-66FC-DEF3-02BD-C6F79D76A263}"/>
              </a:ext>
            </a:extLst>
          </p:cNvPr>
          <p:cNvSpPr txBox="1"/>
          <p:nvPr/>
        </p:nvSpPr>
        <p:spPr>
          <a:xfrm>
            <a:off x="6418104" y="3656446"/>
            <a:ext cx="979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회원가입  페이지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D1EC56-5A04-938F-25C8-52BB32A1D2E4}"/>
              </a:ext>
            </a:extLst>
          </p:cNvPr>
          <p:cNvSpPr txBox="1"/>
          <p:nvPr/>
        </p:nvSpPr>
        <p:spPr>
          <a:xfrm>
            <a:off x="4190698" y="6470778"/>
            <a:ext cx="7626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>
                <a:solidFill>
                  <a:srgbClr val="2F2F2F"/>
                </a:solidFill>
                <a:latin typeface="+mj-ea"/>
                <a:ea typeface="+mj-ea"/>
              </a:rPr>
              <a:t>메인  페이지</a:t>
            </a:r>
          </a:p>
        </p:txBody>
      </p:sp>
      <p:pic>
        <p:nvPicPr>
          <p:cNvPr id="3" name="그림 2" descr="하늘, 구름, 야외, 스크린샷이(가) 표시된 사진&#10;&#10;자동 생성된 설명">
            <a:extLst>
              <a:ext uri="{FF2B5EF4-FFF2-40B4-BE49-F238E27FC236}">
                <a16:creationId xmlns:a16="http://schemas.microsoft.com/office/drawing/2014/main" id="{1D0EBF5B-DD47-9ADE-6E00-34B7ED732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145" y="1445087"/>
            <a:ext cx="3675967" cy="2169797"/>
          </a:xfrm>
          <a:prstGeom prst="rect">
            <a:avLst/>
          </a:prstGeom>
        </p:spPr>
      </p:pic>
      <p:pic>
        <p:nvPicPr>
          <p:cNvPr id="4" name="그림 3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8DB169E1-9408-5751-6FC0-8F235F8DA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710" y="3690341"/>
            <a:ext cx="2730248" cy="278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568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283833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개발 현황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5F4E7-CD58-F510-9054-134B1EDE63BB}"/>
              </a:ext>
            </a:extLst>
          </p:cNvPr>
          <p:cNvSpPr txBox="1"/>
          <p:nvPr/>
        </p:nvSpPr>
        <p:spPr>
          <a:xfrm>
            <a:off x="460489" y="1566424"/>
            <a:ext cx="1531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solidFill>
                  <a:srgbClr val="2F2F2F"/>
                </a:solidFill>
                <a:latin typeface="+mj-ea"/>
                <a:ea typeface="+mj-ea"/>
              </a:rPr>
              <a:t>프론트엔드</a:t>
            </a:r>
            <a:endParaRPr lang="ko-KR" altLang="en-US" sz="1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2" name="그림 1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B6EDE2F3-65FD-A99E-8E43-C9549B41C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62" y="2562302"/>
            <a:ext cx="3803094" cy="387300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8FC7B29-85C2-5159-BAEA-04DF691A39A8}"/>
              </a:ext>
            </a:extLst>
          </p:cNvPr>
          <p:cNvGrpSpPr/>
          <p:nvPr/>
        </p:nvGrpSpPr>
        <p:grpSpPr>
          <a:xfrm>
            <a:off x="4514490" y="3102891"/>
            <a:ext cx="4223438" cy="2924798"/>
            <a:chOff x="4713528" y="2483370"/>
            <a:chExt cx="4223438" cy="2924798"/>
          </a:xfrm>
        </p:grpSpPr>
        <p:pic>
          <p:nvPicPr>
            <p:cNvPr id="3074" name="Picture 2" descr="image">
              <a:extLst>
                <a:ext uri="{FF2B5EF4-FFF2-40B4-BE49-F238E27FC236}">
                  <a16:creationId xmlns:a16="http://schemas.microsoft.com/office/drawing/2014/main" id="{94966CCC-7EF8-29C6-AB8D-48209299A2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3528" y="2483370"/>
              <a:ext cx="1415494" cy="1768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image">
              <a:extLst>
                <a:ext uri="{FF2B5EF4-FFF2-40B4-BE49-F238E27FC236}">
                  <a16:creationId xmlns:a16="http://schemas.microsoft.com/office/drawing/2014/main" id="{0B840B1A-FE4D-8860-82C1-6B765C031F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3528" y="4371647"/>
              <a:ext cx="4223438" cy="10365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image">
              <a:extLst>
                <a:ext uri="{FF2B5EF4-FFF2-40B4-BE49-F238E27FC236}">
                  <a16:creationId xmlns:a16="http://schemas.microsoft.com/office/drawing/2014/main" id="{F8117DDC-F9EC-A4B9-3F51-D8D006BFC9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74415" y="2497513"/>
              <a:ext cx="2762551" cy="17375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D44C02C-6AB0-5E28-38AC-4E976487C727}"/>
              </a:ext>
            </a:extLst>
          </p:cNvPr>
          <p:cNvSpPr txBox="1"/>
          <p:nvPr/>
        </p:nvSpPr>
        <p:spPr>
          <a:xfrm>
            <a:off x="789211" y="2057238"/>
            <a:ext cx="6130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- </a:t>
            </a:r>
            <a:r>
              <a:rPr lang="ko-KR" altLang="en-US" sz="2000" spc="-150" dirty="0" err="1">
                <a:solidFill>
                  <a:srgbClr val="2F2F2F"/>
                </a:solidFill>
                <a:latin typeface="+mn-ea"/>
              </a:rPr>
              <a:t>메인페이지</a:t>
            </a: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 구성요소 레이아웃 구현</a:t>
            </a:r>
            <a:r>
              <a:rPr lang="en-US" altLang="ko-KR" sz="1400" spc="-150" dirty="0">
                <a:solidFill>
                  <a:srgbClr val="2F2F2F"/>
                </a:solidFill>
                <a:latin typeface="+mn-ea"/>
              </a:rPr>
              <a:t>(</a:t>
            </a:r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학사일정</a:t>
            </a:r>
            <a:r>
              <a:rPr lang="en-US" altLang="ko-KR" sz="1400" spc="-150" dirty="0">
                <a:solidFill>
                  <a:srgbClr val="2F2F2F"/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카테고리 선택</a:t>
            </a:r>
            <a:r>
              <a:rPr lang="en-US" altLang="ko-KR" sz="1400" spc="-150" dirty="0">
                <a:solidFill>
                  <a:srgbClr val="2F2F2F"/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공지사항</a:t>
            </a:r>
            <a:r>
              <a:rPr lang="en-US" altLang="ko-KR" sz="1400" spc="-150" dirty="0">
                <a:solidFill>
                  <a:srgbClr val="2F2F2F"/>
                </a:solidFill>
                <a:latin typeface="+mn-ea"/>
              </a:rPr>
              <a:t>)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7835042-C25F-C920-2501-7A590BC0B068}"/>
              </a:ext>
            </a:extLst>
          </p:cNvPr>
          <p:cNvSpPr txBox="1"/>
          <p:nvPr/>
        </p:nvSpPr>
        <p:spPr>
          <a:xfrm>
            <a:off x="4831745" y="2795114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학사일정</a:t>
            </a:r>
            <a:endParaRPr lang="ko-KR" altLang="en-US" sz="11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91CD9B-73F6-4B85-AA1D-D29E974428A9}"/>
              </a:ext>
            </a:extLst>
          </p:cNvPr>
          <p:cNvSpPr txBox="1"/>
          <p:nvPr/>
        </p:nvSpPr>
        <p:spPr>
          <a:xfrm>
            <a:off x="6801852" y="2795114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카테고리 선택</a:t>
            </a:r>
            <a:endParaRPr lang="ko-KR" altLang="en-US" sz="11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990B29-49EB-33A1-C11D-06EA4A35A900}"/>
              </a:ext>
            </a:extLst>
          </p:cNvPr>
          <p:cNvSpPr txBox="1"/>
          <p:nvPr/>
        </p:nvSpPr>
        <p:spPr>
          <a:xfrm>
            <a:off x="6235717" y="6038645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solidFill>
                  <a:srgbClr val="2F2F2F"/>
                </a:solidFill>
                <a:latin typeface="+mn-ea"/>
              </a:rPr>
              <a:t>공지사항</a:t>
            </a:r>
            <a:endParaRPr lang="ko-KR" altLang="en-US" sz="1100" spc="-150" dirty="0">
              <a:solidFill>
                <a:srgbClr val="2F2F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96602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283833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개발 현황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5F4E7-CD58-F510-9054-134B1EDE63BB}"/>
              </a:ext>
            </a:extLst>
          </p:cNvPr>
          <p:cNvSpPr txBox="1"/>
          <p:nvPr/>
        </p:nvSpPr>
        <p:spPr>
          <a:xfrm>
            <a:off x="460489" y="1566424"/>
            <a:ext cx="1531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solidFill>
                  <a:srgbClr val="2F2F2F"/>
                </a:solidFill>
                <a:latin typeface="+mj-ea"/>
                <a:ea typeface="+mj-ea"/>
              </a:rPr>
              <a:t>프론트엔드</a:t>
            </a:r>
            <a:endParaRPr lang="ko-KR" altLang="en-US" sz="1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44C02C-6AB0-5E28-38AC-4E976487C727}"/>
              </a:ext>
            </a:extLst>
          </p:cNvPr>
          <p:cNvSpPr txBox="1"/>
          <p:nvPr/>
        </p:nvSpPr>
        <p:spPr>
          <a:xfrm>
            <a:off x="789211" y="2057238"/>
            <a:ext cx="3124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- </a:t>
            </a: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로그인 페이지 레이아웃 구현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CD47F5-B156-36A1-0575-C56291480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354" y="2607435"/>
            <a:ext cx="6343291" cy="378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6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283833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>
                <a:solidFill>
                  <a:srgbClr val="2F2F2F"/>
                </a:solidFill>
                <a:latin typeface="+mj-ea"/>
                <a:ea typeface="+mj-ea"/>
              </a:rPr>
              <a:t>개발 현황</a:t>
            </a:r>
            <a:endParaRPr lang="ko-KR" altLang="en-US" sz="4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5F4E7-CD58-F510-9054-134B1EDE63BB}"/>
              </a:ext>
            </a:extLst>
          </p:cNvPr>
          <p:cNvSpPr txBox="1"/>
          <p:nvPr/>
        </p:nvSpPr>
        <p:spPr>
          <a:xfrm>
            <a:off x="460489" y="1566424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solidFill>
                  <a:srgbClr val="2F2F2F"/>
                </a:solidFill>
                <a:latin typeface="+mj-ea"/>
                <a:ea typeface="+mj-ea"/>
              </a:rPr>
              <a:t>백엔드</a:t>
            </a:r>
            <a:endParaRPr lang="ko-KR" altLang="en-US" sz="1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FA573C-8F1B-5829-5C21-91C1156CAAB4}"/>
              </a:ext>
            </a:extLst>
          </p:cNvPr>
          <p:cNvSpPr txBox="1"/>
          <p:nvPr/>
        </p:nvSpPr>
        <p:spPr>
          <a:xfrm>
            <a:off x="789211" y="2057238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- </a:t>
            </a: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회원 </a:t>
            </a:r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DB </a:t>
            </a: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구현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DBA352-79D0-0BF5-9C26-0509A2429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12" y="2099274"/>
            <a:ext cx="5812677" cy="120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0EEC6A-E882-AC17-5F1D-815418671299}"/>
              </a:ext>
            </a:extLst>
          </p:cNvPr>
          <p:cNvSpPr txBox="1"/>
          <p:nvPr/>
        </p:nvSpPr>
        <p:spPr>
          <a:xfrm>
            <a:off x="789211" y="3489223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- </a:t>
            </a:r>
            <a:r>
              <a:rPr lang="ko-KR" altLang="en-US" sz="2000" spc="-150">
                <a:solidFill>
                  <a:srgbClr val="2F2F2F"/>
                </a:solidFill>
                <a:latin typeface="+mn-ea"/>
              </a:rPr>
              <a:t>회원관리 </a:t>
            </a:r>
            <a:r>
              <a:rPr lang="en-US" altLang="ko-KR" sz="2000" spc="-150">
                <a:solidFill>
                  <a:srgbClr val="2F2F2F"/>
                </a:solidFill>
                <a:latin typeface="+mn-ea"/>
              </a:rPr>
              <a:t>API </a:t>
            </a:r>
            <a:r>
              <a:rPr lang="ko-KR" altLang="en-US" sz="2000" spc="-150">
                <a:solidFill>
                  <a:srgbClr val="2F2F2F"/>
                </a:solidFill>
                <a:latin typeface="+mn-ea"/>
              </a:rPr>
              <a:t>구현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B152F1-9007-F921-0C47-BC336689D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114" y="4139870"/>
            <a:ext cx="578167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97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C10E7D-ECCA-1F7F-2259-8B62D000E1D2}"/>
              </a:ext>
            </a:extLst>
          </p:cNvPr>
          <p:cNvSpPr txBox="1"/>
          <p:nvPr/>
        </p:nvSpPr>
        <p:spPr>
          <a:xfrm>
            <a:off x="3283831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개발 현황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4065D-A5EA-6FC6-4320-9B5FD999CFF7}"/>
              </a:ext>
            </a:extLst>
          </p:cNvPr>
          <p:cNvSpPr txBox="1"/>
          <p:nvPr/>
        </p:nvSpPr>
        <p:spPr>
          <a:xfrm>
            <a:off x="460489" y="1566424"/>
            <a:ext cx="2002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개발 현황 정리 </a:t>
            </a:r>
            <a:endParaRPr lang="ko-KR" altLang="en-US" sz="1800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125D2C-0BC3-93AD-BFEB-8124EAB9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960" y="1566424"/>
            <a:ext cx="5533439" cy="4939331"/>
          </a:xfrm>
          <a:prstGeom prst="rect">
            <a:avLst/>
          </a:prstGeom>
        </p:spPr>
      </p:pic>
      <p:sp>
        <p:nvSpPr>
          <p:cNvPr id="10" name="L 도형 9">
            <a:extLst>
              <a:ext uri="{FF2B5EF4-FFF2-40B4-BE49-F238E27FC236}">
                <a16:creationId xmlns:a16="http://schemas.microsoft.com/office/drawing/2014/main" id="{2D751E00-A4AA-EA26-D7FF-CAA68612B3DB}"/>
              </a:ext>
            </a:extLst>
          </p:cNvPr>
          <p:cNvSpPr/>
          <p:nvPr/>
        </p:nvSpPr>
        <p:spPr>
          <a:xfrm rot="16200000">
            <a:off x="4647851" y="2997870"/>
            <a:ext cx="1918031" cy="4321355"/>
          </a:xfrm>
          <a:prstGeom prst="corner">
            <a:avLst>
              <a:gd name="adj1" fmla="val 72187"/>
              <a:gd name="adj2" fmla="val 50000"/>
            </a:avLst>
          </a:prstGeom>
          <a:solidFill>
            <a:srgbClr val="8E7D78">
              <a:alpha val="10000"/>
            </a:srgbClr>
          </a:solidFill>
          <a:ln>
            <a:solidFill>
              <a:srgbClr val="8E7D7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EECD4-D567-AC74-93F0-D2D79EC47BE1}"/>
              </a:ext>
            </a:extLst>
          </p:cNvPr>
          <p:cNvSpPr txBox="1"/>
          <p:nvPr/>
        </p:nvSpPr>
        <p:spPr>
          <a:xfrm>
            <a:off x="8073993" y="5682831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rgbClr val="ED6E25"/>
                </a:solidFill>
                <a:latin typeface="+mj-ea"/>
                <a:ea typeface="+mj-ea"/>
              </a:rPr>
              <a:t>-</a:t>
            </a:r>
            <a:r>
              <a:rPr lang="ko-KR" altLang="en-US" spc="-150" dirty="0">
                <a:solidFill>
                  <a:srgbClr val="ED6E25"/>
                </a:solidFill>
                <a:latin typeface="+mj-ea"/>
                <a:ea typeface="+mj-ea"/>
              </a:rPr>
              <a:t> </a:t>
            </a:r>
            <a:r>
              <a:rPr lang="en-US" altLang="ko-KR" spc="-150" dirty="0">
                <a:solidFill>
                  <a:srgbClr val="ED6E25"/>
                </a:solidFill>
                <a:latin typeface="+mj-ea"/>
                <a:ea typeface="+mj-ea"/>
              </a:rPr>
              <a:t>FE</a:t>
            </a:r>
            <a:endParaRPr lang="ko-KR" altLang="en-US" sz="1400" spc="-150" dirty="0">
              <a:solidFill>
                <a:srgbClr val="ED6E25"/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E354A2-0289-AB9C-3D7A-07D18742A823}"/>
              </a:ext>
            </a:extLst>
          </p:cNvPr>
          <p:cNvSpPr txBox="1"/>
          <p:nvPr/>
        </p:nvSpPr>
        <p:spPr>
          <a:xfrm>
            <a:off x="8073993" y="605089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rgbClr val="8E7D78"/>
                </a:solidFill>
                <a:latin typeface="+mj-ea"/>
                <a:ea typeface="+mj-ea"/>
              </a:rPr>
              <a:t>-</a:t>
            </a:r>
            <a:r>
              <a:rPr lang="ko-KR" altLang="en-US" spc="-150" dirty="0">
                <a:solidFill>
                  <a:srgbClr val="8E7D78"/>
                </a:solidFill>
                <a:latin typeface="+mj-ea"/>
                <a:ea typeface="+mj-ea"/>
              </a:rPr>
              <a:t> </a:t>
            </a:r>
            <a:r>
              <a:rPr lang="en-US" altLang="ko-KR" spc="-150" dirty="0">
                <a:solidFill>
                  <a:srgbClr val="8E7D78"/>
                </a:solidFill>
                <a:latin typeface="+mj-ea"/>
                <a:ea typeface="+mj-ea"/>
              </a:rPr>
              <a:t>BE</a:t>
            </a:r>
            <a:endParaRPr lang="ko-KR" altLang="en-US" sz="1400" spc="-150" dirty="0">
              <a:solidFill>
                <a:srgbClr val="8E7D78"/>
              </a:solidFill>
              <a:latin typeface="+mj-ea"/>
              <a:ea typeface="+mj-ea"/>
            </a:endParaRP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F3D3BBD1-8E48-0DED-F08B-44AE8CEC240F}"/>
              </a:ext>
            </a:extLst>
          </p:cNvPr>
          <p:cNvSpPr/>
          <p:nvPr/>
        </p:nvSpPr>
        <p:spPr>
          <a:xfrm>
            <a:off x="3444815" y="1690777"/>
            <a:ext cx="4267200" cy="3324046"/>
          </a:xfrm>
          <a:custGeom>
            <a:avLst/>
            <a:gdLst>
              <a:gd name="connsiteX0" fmla="*/ 0 w 4267200"/>
              <a:gd name="connsiteY0" fmla="*/ 0 h 3324046"/>
              <a:gd name="connsiteX1" fmla="*/ 4267200 w 4267200"/>
              <a:gd name="connsiteY1" fmla="*/ 0 h 3324046"/>
              <a:gd name="connsiteX2" fmla="*/ 4267200 w 4267200"/>
              <a:gd name="connsiteY2" fmla="*/ 1679276 h 3324046"/>
              <a:gd name="connsiteX3" fmla="*/ 2840966 w 4267200"/>
              <a:gd name="connsiteY3" fmla="*/ 1679276 h 3324046"/>
              <a:gd name="connsiteX4" fmla="*/ 2840966 w 4267200"/>
              <a:gd name="connsiteY4" fmla="*/ 3324046 h 3324046"/>
              <a:gd name="connsiteX5" fmla="*/ 17253 w 4267200"/>
              <a:gd name="connsiteY5" fmla="*/ 3324046 h 3324046"/>
              <a:gd name="connsiteX6" fmla="*/ 0 w 4267200"/>
              <a:gd name="connsiteY6" fmla="*/ 0 h 3324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7200" h="3324046">
                <a:moveTo>
                  <a:pt x="0" y="0"/>
                </a:moveTo>
                <a:lnTo>
                  <a:pt x="4267200" y="0"/>
                </a:lnTo>
                <a:lnTo>
                  <a:pt x="4267200" y="1679276"/>
                </a:lnTo>
                <a:lnTo>
                  <a:pt x="2840966" y="1679276"/>
                </a:lnTo>
                <a:lnTo>
                  <a:pt x="2840966" y="3324046"/>
                </a:lnTo>
                <a:lnTo>
                  <a:pt x="17253" y="3324046"/>
                </a:lnTo>
                <a:lnTo>
                  <a:pt x="0" y="0"/>
                </a:lnTo>
                <a:close/>
              </a:path>
            </a:pathLst>
          </a:custGeom>
          <a:solidFill>
            <a:srgbClr val="ED6E25">
              <a:alpha val="10000"/>
            </a:srgbClr>
          </a:solidFill>
          <a:ln>
            <a:solidFill>
              <a:srgbClr val="ED6E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637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97444B-3E72-167A-F1D6-2832235EFFCF}"/>
              </a:ext>
            </a:extLst>
          </p:cNvPr>
          <p:cNvSpPr txBox="1"/>
          <p:nvPr/>
        </p:nvSpPr>
        <p:spPr>
          <a:xfrm>
            <a:off x="914401" y="3937901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팀원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1BE92D-22B9-3F90-391E-A7010B6EFC32}"/>
              </a:ext>
            </a:extLst>
          </p:cNvPr>
          <p:cNvSpPr txBox="1"/>
          <p:nvPr/>
        </p:nvSpPr>
        <p:spPr>
          <a:xfrm>
            <a:off x="914401" y="2326212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ED6E25"/>
                </a:solidFill>
                <a:latin typeface="+mj-ea"/>
                <a:ea typeface="+mj-ea"/>
              </a:rPr>
              <a:t>팀장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665D1C-E498-295B-20C9-4995507839D4}"/>
              </a:ext>
            </a:extLst>
          </p:cNvPr>
          <p:cNvSpPr txBox="1"/>
          <p:nvPr/>
        </p:nvSpPr>
        <p:spPr>
          <a:xfrm>
            <a:off x="914401" y="5305210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latin typeface="+mj-ea"/>
                <a:ea typeface="+mj-ea"/>
              </a:rPr>
              <a:t>팀원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B083EB-84FF-97FB-2E03-A915E0FEB252}"/>
              </a:ext>
            </a:extLst>
          </p:cNvPr>
          <p:cNvSpPr txBox="1"/>
          <p:nvPr/>
        </p:nvSpPr>
        <p:spPr>
          <a:xfrm>
            <a:off x="1713658" y="2326212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latin typeface="+mj-ea"/>
                <a:ea typeface="+mj-ea"/>
              </a:rPr>
              <a:t>전병현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9694D8-ABBA-1949-22C0-91DC19781EFA}"/>
              </a:ext>
            </a:extLst>
          </p:cNvPr>
          <p:cNvSpPr txBox="1"/>
          <p:nvPr/>
        </p:nvSpPr>
        <p:spPr>
          <a:xfrm>
            <a:off x="1713658" y="3937901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latin typeface="+mj-ea"/>
                <a:ea typeface="+mj-ea"/>
              </a:rPr>
              <a:t>박주한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F71AFC-0F88-67C0-FD0B-223D7C0DDA8F}"/>
              </a:ext>
            </a:extLst>
          </p:cNvPr>
          <p:cNvSpPr txBox="1"/>
          <p:nvPr/>
        </p:nvSpPr>
        <p:spPr>
          <a:xfrm>
            <a:off x="1713658" y="5305210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latin typeface="+mj-ea"/>
                <a:ea typeface="+mj-ea"/>
              </a:rPr>
              <a:t>성민제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DE1FFF-846A-E246-0845-2257ED9CCEB4}"/>
              </a:ext>
            </a:extLst>
          </p:cNvPr>
          <p:cNvSpPr txBox="1"/>
          <p:nvPr/>
        </p:nvSpPr>
        <p:spPr>
          <a:xfrm>
            <a:off x="3314215" y="2324054"/>
            <a:ext cx="503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/>
              <a:t>BE</a:t>
            </a:r>
            <a:endParaRPr lang="ko-KR" altLang="en-US" sz="2400" spc="-1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FC9250-5BF9-5A3F-79F9-28299FF1293C}"/>
              </a:ext>
            </a:extLst>
          </p:cNvPr>
          <p:cNvSpPr txBox="1"/>
          <p:nvPr/>
        </p:nvSpPr>
        <p:spPr>
          <a:xfrm>
            <a:off x="3302192" y="3937901"/>
            <a:ext cx="47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/>
              <a:t>FE</a:t>
            </a:r>
            <a:endParaRPr lang="ko-KR" altLang="en-US" sz="2400" spc="-1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ACD975-939B-5300-E7D8-F15BF548263E}"/>
              </a:ext>
            </a:extLst>
          </p:cNvPr>
          <p:cNvSpPr txBox="1"/>
          <p:nvPr/>
        </p:nvSpPr>
        <p:spPr>
          <a:xfrm>
            <a:off x="3314215" y="5305210"/>
            <a:ext cx="47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/>
              <a:t>FE</a:t>
            </a:r>
            <a:endParaRPr lang="ko-KR" altLang="en-US" sz="2400" spc="-1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62FDCD-3264-7DBC-954E-A37DCF2820FC}"/>
              </a:ext>
            </a:extLst>
          </p:cNvPr>
          <p:cNvSpPr txBox="1"/>
          <p:nvPr/>
        </p:nvSpPr>
        <p:spPr>
          <a:xfrm>
            <a:off x="3024873" y="1726459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150"/>
              <a:t>주요 역할</a:t>
            </a:r>
            <a:endParaRPr lang="ko-KR" altLang="en-US" b="1" spc="-1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5636AF-0EA1-451E-37A3-E81953D05A03}"/>
              </a:ext>
            </a:extLst>
          </p:cNvPr>
          <p:cNvSpPr txBox="1"/>
          <p:nvPr/>
        </p:nvSpPr>
        <p:spPr>
          <a:xfrm>
            <a:off x="4612111" y="1726459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150" dirty="0"/>
              <a:t>세부 역할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FA85393-F12A-AB8C-C20C-0CFEB7FC0045}"/>
              </a:ext>
            </a:extLst>
          </p:cNvPr>
          <p:cNvCxnSpPr>
            <a:cxnSpLocks/>
          </p:cNvCxnSpPr>
          <p:nvPr/>
        </p:nvCxnSpPr>
        <p:spPr>
          <a:xfrm>
            <a:off x="994622" y="3667095"/>
            <a:ext cx="7234978" cy="0"/>
          </a:xfrm>
          <a:prstGeom prst="line">
            <a:avLst/>
          </a:prstGeom>
          <a:ln>
            <a:solidFill>
              <a:srgbClr val="8E7D7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107E7F4-A5EA-C3B7-BF6F-D5773408B605}"/>
              </a:ext>
            </a:extLst>
          </p:cNvPr>
          <p:cNvCxnSpPr>
            <a:cxnSpLocks/>
          </p:cNvCxnSpPr>
          <p:nvPr/>
        </p:nvCxnSpPr>
        <p:spPr>
          <a:xfrm>
            <a:off x="994622" y="5053071"/>
            <a:ext cx="7234978" cy="0"/>
          </a:xfrm>
          <a:prstGeom prst="line">
            <a:avLst/>
          </a:prstGeom>
          <a:ln>
            <a:solidFill>
              <a:srgbClr val="8E7D7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2D7CA8D-4F5E-3536-39D2-2A2828EC05C8}"/>
              </a:ext>
            </a:extLst>
          </p:cNvPr>
          <p:cNvSpPr txBox="1"/>
          <p:nvPr/>
        </p:nvSpPr>
        <p:spPr>
          <a:xfrm>
            <a:off x="7137634" y="1812410"/>
            <a:ext cx="10919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spc="-150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ko-KR" altLang="en-US" sz="1100" spc="-150" dirty="0">
                <a:solidFill>
                  <a:schemeClr val="bg2">
                    <a:lumMod val="75000"/>
                  </a:schemeClr>
                </a:solidFill>
              </a:rPr>
              <a:t>발표순서로 정렬</a:t>
            </a:r>
            <a:r>
              <a:rPr lang="en-US" altLang="ko-KR" sz="1100" spc="-150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CF15E0C9-3582-D9F8-34C0-051D6C7E4829}"/>
              </a:ext>
            </a:extLst>
          </p:cNvPr>
          <p:cNvCxnSpPr>
            <a:cxnSpLocks/>
          </p:cNvCxnSpPr>
          <p:nvPr/>
        </p:nvCxnSpPr>
        <p:spPr>
          <a:xfrm>
            <a:off x="994622" y="2098815"/>
            <a:ext cx="7234978" cy="0"/>
          </a:xfrm>
          <a:prstGeom prst="line">
            <a:avLst/>
          </a:prstGeom>
          <a:ln>
            <a:solidFill>
              <a:srgbClr val="8E7D7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0434FF7-2433-5798-A9E9-4F0CA85D8551}"/>
              </a:ext>
            </a:extLst>
          </p:cNvPr>
          <p:cNvSpPr txBox="1"/>
          <p:nvPr/>
        </p:nvSpPr>
        <p:spPr>
          <a:xfrm>
            <a:off x="3283830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역할 분담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9217CD8-02B2-621A-13B8-90486FBE5FD0}"/>
              </a:ext>
            </a:extLst>
          </p:cNvPr>
          <p:cNvGrpSpPr/>
          <p:nvPr/>
        </p:nvGrpSpPr>
        <p:grpSpPr>
          <a:xfrm>
            <a:off x="4663891" y="2324054"/>
            <a:ext cx="1360873" cy="338554"/>
            <a:chOff x="4663891" y="5033321"/>
            <a:chExt cx="1360873" cy="3385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FEDC5B-5F08-D09A-6B0E-9733DF4D8C24}"/>
                </a:ext>
              </a:extLst>
            </p:cNvPr>
            <p:cNvSpPr txBox="1"/>
            <p:nvPr/>
          </p:nvSpPr>
          <p:spPr>
            <a:xfrm>
              <a:off x="4778910" y="5033321"/>
              <a:ext cx="12458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 err="1"/>
                <a:t>피그마</a:t>
              </a:r>
              <a:r>
                <a:rPr lang="ko-KR" altLang="en-US" sz="1600" spc="-150" dirty="0"/>
                <a:t> 디자인</a:t>
              </a: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B359523-07B0-0EE1-4403-C04AC71A721F}"/>
                </a:ext>
              </a:extLst>
            </p:cNvPr>
            <p:cNvSpPr/>
            <p:nvPr/>
          </p:nvSpPr>
          <p:spPr>
            <a:xfrm>
              <a:off x="4663891" y="5174296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4C0BB17-52BC-9C7D-554B-2A78EBA91827}"/>
              </a:ext>
            </a:extLst>
          </p:cNvPr>
          <p:cNvGrpSpPr/>
          <p:nvPr/>
        </p:nvGrpSpPr>
        <p:grpSpPr>
          <a:xfrm>
            <a:off x="4663891" y="2731610"/>
            <a:ext cx="1617353" cy="338554"/>
            <a:chOff x="4663891" y="5033321"/>
            <a:chExt cx="1617353" cy="338554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C062107-9C92-652D-3D68-CAB0C1963B8B}"/>
                </a:ext>
              </a:extLst>
            </p:cNvPr>
            <p:cNvSpPr txBox="1"/>
            <p:nvPr/>
          </p:nvSpPr>
          <p:spPr>
            <a:xfrm>
              <a:off x="4778910" y="5033321"/>
              <a:ext cx="15023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/>
                <a:t>회원관리 </a:t>
              </a:r>
              <a:r>
                <a:rPr lang="en-US" altLang="ko-KR" sz="1600" spc="-150" dirty="0"/>
                <a:t>API </a:t>
              </a:r>
              <a:r>
                <a:rPr lang="ko-KR" altLang="en-US" sz="1600" spc="-150" dirty="0"/>
                <a:t>구현</a:t>
              </a: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62E46F6E-CD37-D55C-7ACA-846CFEAFCDAC}"/>
                </a:ext>
              </a:extLst>
            </p:cNvPr>
            <p:cNvSpPr/>
            <p:nvPr/>
          </p:nvSpPr>
          <p:spPr>
            <a:xfrm>
              <a:off x="4663891" y="5174296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5411C215-CDBE-BF9F-C6AC-2B6AFDAF4311}"/>
              </a:ext>
            </a:extLst>
          </p:cNvPr>
          <p:cNvGrpSpPr/>
          <p:nvPr/>
        </p:nvGrpSpPr>
        <p:grpSpPr>
          <a:xfrm>
            <a:off x="4663891" y="3139165"/>
            <a:ext cx="1263090" cy="338554"/>
            <a:chOff x="4663891" y="5033321"/>
            <a:chExt cx="1263090" cy="33855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DD745EF-01B9-D750-484E-64940888DA89}"/>
                </a:ext>
              </a:extLst>
            </p:cNvPr>
            <p:cNvSpPr txBox="1"/>
            <p:nvPr/>
          </p:nvSpPr>
          <p:spPr>
            <a:xfrm>
              <a:off x="4778910" y="5033321"/>
              <a:ext cx="11480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/>
                <a:t>회원 </a:t>
              </a:r>
              <a:r>
                <a:rPr lang="en-US" altLang="ko-KR" sz="1600" spc="-150" dirty="0"/>
                <a:t>DB </a:t>
              </a:r>
              <a:r>
                <a:rPr lang="ko-KR" altLang="en-US" sz="1600" spc="-150" dirty="0"/>
                <a:t>구현</a:t>
              </a: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FCFC913-CEC7-5754-0F8A-7B3C0CAE328D}"/>
                </a:ext>
              </a:extLst>
            </p:cNvPr>
            <p:cNvSpPr/>
            <p:nvPr/>
          </p:nvSpPr>
          <p:spPr>
            <a:xfrm>
              <a:off x="4663891" y="5174296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2D19495-F370-1A8A-33ED-D2B8617910D3}"/>
              </a:ext>
            </a:extLst>
          </p:cNvPr>
          <p:cNvGrpSpPr/>
          <p:nvPr/>
        </p:nvGrpSpPr>
        <p:grpSpPr>
          <a:xfrm>
            <a:off x="4663891" y="3937901"/>
            <a:ext cx="2098254" cy="338554"/>
            <a:chOff x="4663891" y="3684857"/>
            <a:chExt cx="2098254" cy="338554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8AF98DE-85A3-6E6F-0B43-BE4BC3E39955}"/>
                </a:ext>
              </a:extLst>
            </p:cNvPr>
            <p:cNvSpPr txBox="1"/>
            <p:nvPr/>
          </p:nvSpPr>
          <p:spPr>
            <a:xfrm>
              <a:off x="4778910" y="3684857"/>
              <a:ext cx="1983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/>
                <a:t>로그인 페이지 구현 담당</a:t>
              </a: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300E9071-44A0-FBC3-95C8-56F2AF5B7354}"/>
                </a:ext>
              </a:extLst>
            </p:cNvPr>
            <p:cNvSpPr/>
            <p:nvPr/>
          </p:nvSpPr>
          <p:spPr>
            <a:xfrm>
              <a:off x="4663891" y="3825832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85BD663-C792-5958-848F-83315BFD3D52}"/>
              </a:ext>
            </a:extLst>
          </p:cNvPr>
          <p:cNvGrpSpPr/>
          <p:nvPr/>
        </p:nvGrpSpPr>
        <p:grpSpPr>
          <a:xfrm>
            <a:off x="4663891" y="4412365"/>
            <a:ext cx="2271379" cy="338554"/>
            <a:chOff x="4663891" y="4159321"/>
            <a:chExt cx="2271379" cy="338554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A98587-C97C-6ADC-925B-E76E070D61C3}"/>
                </a:ext>
              </a:extLst>
            </p:cNvPr>
            <p:cNvSpPr txBox="1"/>
            <p:nvPr/>
          </p:nvSpPr>
          <p:spPr>
            <a:xfrm>
              <a:off x="4778910" y="4159321"/>
              <a:ext cx="21563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/>
                <a:t>회원가입 페이지 구현 담당</a:t>
              </a: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B6F05266-E04B-C18C-5654-1B0B909B999D}"/>
                </a:ext>
              </a:extLst>
            </p:cNvPr>
            <p:cNvSpPr/>
            <p:nvPr/>
          </p:nvSpPr>
          <p:spPr>
            <a:xfrm>
              <a:off x="4663891" y="4300296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F7782E3F-C8C4-52B9-DD7D-08603FAFB17B}"/>
              </a:ext>
            </a:extLst>
          </p:cNvPr>
          <p:cNvGrpSpPr/>
          <p:nvPr/>
        </p:nvGrpSpPr>
        <p:grpSpPr>
          <a:xfrm>
            <a:off x="4663891" y="5305210"/>
            <a:ext cx="1925130" cy="338554"/>
            <a:chOff x="4663891" y="5390960"/>
            <a:chExt cx="1925130" cy="338554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C01CD19-DB1F-F953-0900-E2C0E90A3204}"/>
                </a:ext>
              </a:extLst>
            </p:cNvPr>
            <p:cNvSpPr txBox="1"/>
            <p:nvPr/>
          </p:nvSpPr>
          <p:spPr>
            <a:xfrm>
              <a:off x="4778910" y="5390960"/>
              <a:ext cx="18101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150" dirty="0"/>
                <a:t>메인 페이지 구현 담당</a:t>
              </a:r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C539A855-289F-83B0-3372-BCA6C60909F5}"/>
                </a:ext>
              </a:extLst>
            </p:cNvPr>
            <p:cNvSpPr/>
            <p:nvPr/>
          </p:nvSpPr>
          <p:spPr>
            <a:xfrm>
              <a:off x="4663891" y="5531935"/>
              <a:ext cx="92016" cy="920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5912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44584D-1B9F-5B78-B81D-C4093CF504EC}"/>
              </a:ext>
            </a:extLst>
          </p:cNvPr>
          <p:cNvSpPr txBox="1"/>
          <p:nvPr/>
        </p:nvSpPr>
        <p:spPr>
          <a:xfrm>
            <a:off x="3283831" y="26218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질의 응답</a:t>
            </a:r>
          </a:p>
        </p:txBody>
      </p:sp>
      <p:pic>
        <p:nvPicPr>
          <p:cNvPr id="6" name="그림 5" descr="그래픽, 원, 로고, 폰트이(가) 표시된 사진&#10;&#10;자동 생성된 설명">
            <a:extLst>
              <a:ext uri="{FF2B5EF4-FFF2-40B4-BE49-F238E27FC236}">
                <a16:creationId xmlns:a16="http://schemas.microsoft.com/office/drawing/2014/main" id="{457FD218-7AC5-0919-18F5-22A827760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488" y="1956417"/>
            <a:ext cx="3783025" cy="3783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2042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296A45-C8E4-9F0B-31E2-7E5BAA9450A7}"/>
              </a:ext>
            </a:extLst>
          </p:cNvPr>
          <p:cNvSpPr/>
          <p:nvPr/>
        </p:nvSpPr>
        <p:spPr>
          <a:xfrm>
            <a:off x="-114300" y="5328611"/>
            <a:ext cx="9398000" cy="11557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2616184" y="237455"/>
            <a:ext cx="3911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프로젝트 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7251B-86BB-156F-9A86-47B4E91CFB14}"/>
              </a:ext>
            </a:extLst>
          </p:cNvPr>
          <p:cNvSpPr txBox="1"/>
          <p:nvPr/>
        </p:nvSpPr>
        <p:spPr>
          <a:xfrm>
            <a:off x="354654" y="1529389"/>
            <a:ext cx="1655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rgbClr val="2F2F2F"/>
                </a:solidFill>
                <a:latin typeface="+mj-ea"/>
                <a:ea typeface="+mj-ea"/>
              </a:rPr>
              <a:t>개발 배경</a:t>
            </a:r>
            <a:endParaRPr lang="ko-KR" altLang="en-US" spc="-150" dirty="0">
              <a:solidFill>
                <a:srgbClr val="2F2F2F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B6F15-D3C5-FF5C-6B58-7C06D5A83BC1}"/>
              </a:ext>
            </a:extLst>
          </p:cNvPr>
          <p:cNvSpPr txBox="1"/>
          <p:nvPr/>
        </p:nvSpPr>
        <p:spPr>
          <a:xfrm>
            <a:off x="789211" y="2057238"/>
            <a:ext cx="7033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여러 페이지에 분산되어 있는 동국대학교 공지사항의 불편함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9986CC-39DE-5BD2-7011-2F1C16C42CC7}"/>
              </a:ext>
            </a:extLst>
          </p:cNvPr>
          <p:cNvSpPr txBox="1"/>
          <p:nvPr/>
        </p:nvSpPr>
        <p:spPr>
          <a:xfrm>
            <a:off x="789211" y="2581484"/>
            <a:ext cx="237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2F2F2F"/>
                </a:solidFill>
                <a:latin typeface="+mn-ea"/>
              </a:rPr>
              <a:t> </a:t>
            </a:r>
            <a:endParaRPr lang="ko-KR" altLang="en-US" sz="1600" b="1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24A5B7-B09B-18F8-AC28-4E60A1AAFF66}"/>
              </a:ext>
            </a:extLst>
          </p:cNvPr>
          <p:cNvSpPr txBox="1"/>
          <p:nvPr/>
        </p:nvSpPr>
        <p:spPr>
          <a:xfrm>
            <a:off x="907994" y="3838222"/>
            <a:ext cx="6143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solidFill>
                  <a:srgbClr val="2F2F2F"/>
                </a:solidFill>
                <a:latin typeface="+mn-ea"/>
              </a:rPr>
              <a:t>공지사항 통합</a:t>
            </a:r>
            <a:r>
              <a:rPr lang="en-US" altLang="ko-KR" sz="2000" b="1" spc="-150" dirty="0">
                <a:solidFill>
                  <a:srgbClr val="2F2F2F"/>
                </a:solidFill>
                <a:latin typeface="+mn-ea"/>
              </a:rPr>
              <a:t>, </a:t>
            </a:r>
            <a:r>
              <a:rPr lang="ko-KR" altLang="en-US" sz="2000" b="1" spc="-150" dirty="0">
                <a:solidFill>
                  <a:srgbClr val="2F2F2F"/>
                </a:solidFill>
                <a:latin typeface="+mn-ea"/>
              </a:rPr>
              <a:t>학사일정과 공지사항 알림 기능에 대한 필요성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03C9C-A76E-B44C-2F9C-887B4C472989}"/>
              </a:ext>
            </a:extLst>
          </p:cNvPr>
          <p:cNvSpPr txBox="1"/>
          <p:nvPr/>
        </p:nvSpPr>
        <p:spPr>
          <a:xfrm>
            <a:off x="1355054" y="2581483"/>
            <a:ext cx="7033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공지사항 찾는데 번거롭거나 필요하지 못하는 경우가 빈번히 발생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9E44A192-C801-890D-A338-34DA1421BB79}"/>
              </a:ext>
            </a:extLst>
          </p:cNvPr>
          <p:cNvSpPr/>
          <p:nvPr/>
        </p:nvSpPr>
        <p:spPr>
          <a:xfrm>
            <a:off x="997531" y="2713851"/>
            <a:ext cx="344823" cy="170800"/>
          </a:xfrm>
          <a:prstGeom prst="rightArrow">
            <a:avLst/>
          </a:prstGeom>
          <a:solidFill>
            <a:srgbClr val="ED6E25"/>
          </a:solidFill>
          <a:ln>
            <a:solidFill>
              <a:srgbClr val="ED6E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C1FA49-2188-914B-75D8-0C6EA6293E18}"/>
              </a:ext>
            </a:extLst>
          </p:cNvPr>
          <p:cNvSpPr txBox="1"/>
          <p:nvPr/>
        </p:nvSpPr>
        <p:spPr>
          <a:xfrm>
            <a:off x="789211" y="3190845"/>
            <a:ext cx="7033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등록금과 같이 학사 일정을 까먹는 경우 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pic>
        <p:nvPicPr>
          <p:cNvPr id="10" name="그림 9" descr="오렌지, 그래픽, 폰트, 상징이(가) 표시된 사진&#10;&#10;자동 생성된 설명">
            <a:extLst>
              <a:ext uri="{FF2B5EF4-FFF2-40B4-BE49-F238E27FC236}">
                <a16:creationId xmlns:a16="http://schemas.microsoft.com/office/drawing/2014/main" id="{0DFB70B7-BE7E-0127-3D70-2A4DB05AB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23281" y="4368345"/>
            <a:ext cx="697437" cy="7745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D973F4-04F3-066F-1D3D-D6EC5B65E38C}"/>
              </a:ext>
            </a:extLst>
          </p:cNvPr>
          <p:cNvSpPr txBox="1"/>
          <p:nvPr/>
        </p:nvSpPr>
        <p:spPr>
          <a:xfrm>
            <a:off x="1160289" y="5454985"/>
            <a:ext cx="64748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rgbClr val="2F2F2F"/>
                </a:solidFill>
                <a:latin typeface="+mj-ea"/>
                <a:ea typeface="+mj-ea"/>
              </a:rPr>
              <a:t>동국대학교 학생들의 </a:t>
            </a:r>
            <a:r>
              <a:rPr lang="ko-KR" altLang="en-US" sz="2000" b="1" spc="-150" dirty="0">
                <a:solidFill>
                  <a:srgbClr val="ED6E25"/>
                </a:solidFill>
                <a:latin typeface="+mj-ea"/>
                <a:ea typeface="+mj-ea"/>
              </a:rPr>
              <a:t>공지사항</a:t>
            </a:r>
            <a:r>
              <a:rPr lang="ko-KR" altLang="en-US" sz="2000" b="1" spc="-150" dirty="0">
                <a:solidFill>
                  <a:srgbClr val="2F2F2F"/>
                </a:solidFill>
                <a:latin typeface="+mj-ea"/>
                <a:ea typeface="+mj-ea"/>
              </a:rPr>
              <a:t> 및 </a:t>
            </a:r>
            <a:r>
              <a:rPr lang="ko-KR" altLang="en-US" sz="2000" b="1" spc="-150" dirty="0">
                <a:solidFill>
                  <a:srgbClr val="ED6E25"/>
                </a:solidFill>
                <a:latin typeface="+mj-ea"/>
                <a:ea typeface="+mj-ea"/>
              </a:rPr>
              <a:t>학사일정</a:t>
            </a:r>
            <a:r>
              <a:rPr lang="ko-KR" altLang="en-US" sz="2000" b="1" spc="-150" dirty="0">
                <a:solidFill>
                  <a:srgbClr val="2F2F2F"/>
                </a:solidFill>
                <a:latin typeface="+mj-ea"/>
                <a:ea typeface="+mj-ea"/>
              </a:rPr>
              <a:t> 인지를 돕기 위한</a:t>
            </a:r>
            <a:endParaRPr lang="en-US" altLang="ko-KR" sz="2000" b="1" spc="-150" dirty="0">
              <a:solidFill>
                <a:srgbClr val="2F2F2F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3600" b="1" spc="-150" dirty="0">
                <a:solidFill>
                  <a:srgbClr val="ED6E25"/>
                </a:solidFill>
                <a:latin typeface="+mj-ea"/>
                <a:ea typeface="+mj-ea"/>
              </a:rPr>
              <a:t>알림 웹 애플리케이션</a:t>
            </a:r>
            <a:r>
              <a:rPr lang="ko-KR" altLang="en-US" sz="2800" b="1" spc="-150" dirty="0">
                <a:solidFill>
                  <a:srgbClr val="2F2F2F"/>
                </a:solidFill>
                <a:latin typeface="+mj-ea"/>
                <a:ea typeface="+mj-ea"/>
              </a:rPr>
              <a:t> </a:t>
            </a:r>
            <a:r>
              <a:rPr lang="ko-KR" altLang="en-US" sz="2000" b="1" spc="-150" dirty="0">
                <a:solidFill>
                  <a:srgbClr val="2F2F2F"/>
                </a:solidFill>
                <a:latin typeface="+mj-ea"/>
                <a:ea typeface="+mj-ea"/>
              </a:rPr>
              <a:t>개발</a:t>
            </a:r>
          </a:p>
        </p:txBody>
      </p:sp>
    </p:spTree>
    <p:extLst>
      <p:ext uri="{BB962C8B-B14F-4D97-AF65-F5344CB8AC3E}">
        <p14:creationId xmlns:p14="http://schemas.microsoft.com/office/powerpoint/2010/main" val="2701811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287045" y="237455"/>
            <a:ext cx="25699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기대효과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B6F15-D3C5-FF5C-6B58-7C06D5A83BC1}"/>
              </a:ext>
            </a:extLst>
          </p:cNvPr>
          <p:cNvSpPr txBox="1"/>
          <p:nvPr/>
        </p:nvSpPr>
        <p:spPr>
          <a:xfrm>
            <a:off x="459011" y="1768445"/>
            <a:ext cx="7033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분산되어 있는 동국대학교 공지사항의 불편함 해결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2D2C90-FB79-F47F-9A05-3E14C03BD918}"/>
              </a:ext>
            </a:extLst>
          </p:cNvPr>
          <p:cNvSpPr txBox="1"/>
          <p:nvPr/>
        </p:nvSpPr>
        <p:spPr>
          <a:xfrm>
            <a:off x="459011" y="2281044"/>
            <a:ext cx="7033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spc="-150" dirty="0">
                <a:solidFill>
                  <a:srgbClr val="2F2F2F"/>
                </a:solidFill>
                <a:latin typeface="+mn-ea"/>
              </a:rPr>
              <a:t>공지사항 및 학사일정 알림을 통한 인지 도움 </a:t>
            </a:r>
            <a:endParaRPr lang="ko-KR" altLang="en-US" sz="1600" spc="-150" dirty="0">
              <a:solidFill>
                <a:srgbClr val="2F2F2F"/>
              </a:solidFill>
              <a:latin typeface="+mn-ea"/>
            </a:endParaRPr>
          </a:p>
        </p:txBody>
      </p:sp>
      <p:pic>
        <p:nvPicPr>
          <p:cNvPr id="19" name="그림 18" descr="클립아트, 만화 영화, 일러스트레이션이(가) 표시된 사진&#10;&#10;자동 생성된 설명">
            <a:extLst>
              <a:ext uri="{FF2B5EF4-FFF2-40B4-BE49-F238E27FC236}">
                <a16:creationId xmlns:a16="http://schemas.microsoft.com/office/drawing/2014/main" id="{2F527C68-BBEB-3E77-FFEA-99C6D6249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258" y="4176847"/>
            <a:ext cx="1302309" cy="1302309"/>
          </a:xfrm>
          <a:prstGeom prst="rect">
            <a:avLst/>
          </a:prstGeom>
        </p:spPr>
      </p:pic>
      <p:pic>
        <p:nvPicPr>
          <p:cNvPr id="21" name="그림 20" descr="노랑, 클립아트, 디자인이(가) 표시된 사진&#10;&#10;자동 생성된 설명">
            <a:extLst>
              <a:ext uri="{FF2B5EF4-FFF2-40B4-BE49-F238E27FC236}">
                <a16:creationId xmlns:a16="http://schemas.microsoft.com/office/drawing/2014/main" id="{C4317C59-1328-17DD-AFF7-79A9C5C1D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930" y="4314456"/>
            <a:ext cx="1027090" cy="1027090"/>
          </a:xfrm>
          <a:prstGeom prst="rect">
            <a:avLst/>
          </a:prstGeom>
        </p:spPr>
      </p:pic>
      <p:pic>
        <p:nvPicPr>
          <p:cNvPr id="22" name="그림 21" descr="오렌지, 그래픽, 폰트, 상징이(가) 표시된 사진&#10;&#10;자동 생성된 설명">
            <a:extLst>
              <a:ext uri="{FF2B5EF4-FFF2-40B4-BE49-F238E27FC236}">
                <a16:creationId xmlns:a16="http://schemas.microsoft.com/office/drawing/2014/main" id="{90EB7037-88A7-95FD-C5B0-C62053728F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300" y="4429388"/>
            <a:ext cx="697437" cy="774548"/>
          </a:xfrm>
          <a:prstGeom prst="rect">
            <a:avLst/>
          </a:prstGeom>
        </p:spPr>
      </p:pic>
      <p:pic>
        <p:nvPicPr>
          <p:cNvPr id="24" name="그림 23" descr="스크린샷, 원, 디자인이(가) 표시된 사진&#10;&#10;자동 생성된 설명">
            <a:extLst>
              <a:ext uri="{FF2B5EF4-FFF2-40B4-BE49-F238E27FC236}">
                <a16:creationId xmlns:a16="http://schemas.microsoft.com/office/drawing/2014/main" id="{B03C53F4-F603-E183-BB2A-668A23DFEF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95" y="4136675"/>
            <a:ext cx="1302309" cy="1302309"/>
          </a:xfrm>
          <a:prstGeom prst="rect">
            <a:avLst/>
          </a:prstGeom>
        </p:spPr>
      </p:pic>
      <p:pic>
        <p:nvPicPr>
          <p:cNvPr id="32" name="그림 31" descr="오렌지, 그래픽, 폰트, 상징이(가) 표시된 사진&#10;&#10;자동 생성된 설명">
            <a:extLst>
              <a:ext uri="{FF2B5EF4-FFF2-40B4-BE49-F238E27FC236}">
                <a16:creationId xmlns:a16="http://schemas.microsoft.com/office/drawing/2014/main" id="{C490FE70-692B-1604-8C8F-4A62406C5D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94088" y="4429388"/>
            <a:ext cx="697437" cy="77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7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2616190" y="237455"/>
            <a:ext cx="3911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프로젝트 기능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FDD6078-0110-22FE-88B0-3B174EAD8CFD}"/>
              </a:ext>
            </a:extLst>
          </p:cNvPr>
          <p:cNvGrpSpPr/>
          <p:nvPr/>
        </p:nvGrpSpPr>
        <p:grpSpPr>
          <a:xfrm>
            <a:off x="407978" y="2098479"/>
            <a:ext cx="2590578" cy="3104538"/>
            <a:chOff x="407978" y="2098479"/>
            <a:chExt cx="2590578" cy="3104538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15C2045A-44E4-64E7-AEDC-05F442921B4D}"/>
                </a:ext>
              </a:extLst>
            </p:cNvPr>
            <p:cNvGrpSpPr/>
            <p:nvPr/>
          </p:nvGrpSpPr>
          <p:grpSpPr>
            <a:xfrm>
              <a:off x="623267" y="2098479"/>
              <a:ext cx="2160000" cy="2160000"/>
              <a:chOff x="678065" y="2339947"/>
              <a:chExt cx="2412842" cy="2412842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A44964F6-D448-0309-EFA7-2C4A21A89AC8}"/>
                  </a:ext>
                </a:extLst>
              </p:cNvPr>
              <p:cNvSpPr/>
              <p:nvPr/>
            </p:nvSpPr>
            <p:spPr>
              <a:xfrm>
                <a:off x="678065" y="2339947"/>
                <a:ext cx="2412842" cy="2412842"/>
              </a:xfrm>
              <a:prstGeom prst="ellipse">
                <a:avLst/>
              </a:prstGeom>
              <a:solidFill>
                <a:srgbClr val="8E7D7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3" name="그림 22" descr="그래픽, 폰트, 상징, 로고이(가) 표시된 사진&#10;&#10;자동 생성된 설명">
                <a:extLst>
                  <a:ext uri="{FF2B5EF4-FFF2-40B4-BE49-F238E27FC236}">
                    <a16:creationId xmlns:a16="http://schemas.microsoft.com/office/drawing/2014/main" id="{4EE91772-20F1-D3F4-37C7-857965F66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0685" y="2772864"/>
                <a:ext cx="1535210" cy="153521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803D94B-8DF3-13FA-CBD9-E3E45D35915C}"/>
                </a:ext>
              </a:extLst>
            </p:cNvPr>
            <p:cNvSpPr txBox="1"/>
            <p:nvPr/>
          </p:nvSpPr>
          <p:spPr>
            <a:xfrm>
              <a:off x="744431" y="4399471"/>
              <a:ext cx="20217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/>
                <a:t>회원가입 및 로그인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203A60D-E2D7-C86D-FCB6-3D5E966E3AFB}"/>
                </a:ext>
              </a:extLst>
            </p:cNvPr>
            <p:cNvSpPr txBox="1"/>
            <p:nvPr/>
          </p:nvSpPr>
          <p:spPr>
            <a:xfrm>
              <a:off x="407978" y="4864463"/>
              <a:ext cx="25905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spc="-150" dirty="0">
                  <a:solidFill>
                    <a:srgbClr val="2F2F2F"/>
                  </a:solidFill>
                  <a:latin typeface="+mn-ea"/>
                </a:rPr>
                <a:t>사용자별 공지사항 개인화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6657246-9F60-2B69-AE8D-98D45A7B94AB}"/>
              </a:ext>
            </a:extLst>
          </p:cNvPr>
          <p:cNvGrpSpPr/>
          <p:nvPr/>
        </p:nvGrpSpPr>
        <p:grpSpPr>
          <a:xfrm>
            <a:off x="3276711" y="2098479"/>
            <a:ext cx="2590578" cy="3350759"/>
            <a:chOff x="3276711" y="2098479"/>
            <a:chExt cx="2590578" cy="3350759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DC66E8AA-AE32-45BD-0CF9-36D23FF3116A}"/>
                </a:ext>
              </a:extLst>
            </p:cNvPr>
            <p:cNvGrpSpPr/>
            <p:nvPr/>
          </p:nvGrpSpPr>
          <p:grpSpPr>
            <a:xfrm>
              <a:off x="3492001" y="2098479"/>
              <a:ext cx="2160000" cy="2160000"/>
              <a:chOff x="3433499" y="2339947"/>
              <a:chExt cx="2412842" cy="2412842"/>
            </a:xfrm>
          </p:grpSpPr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911ABFAE-6EB9-6F76-25F0-A68C279E6143}"/>
                  </a:ext>
                </a:extLst>
              </p:cNvPr>
              <p:cNvSpPr/>
              <p:nvPr/>
            </p:nvSpPr>
            <p:spPr>
              <a:xfrm>
                <a:off x="3433499" y="2339947"/>
                <a:ext cx="2412842" cy="2412842"/>
              </a:xfrm>
              <a:prstGeom prst="ellipse">
                <a:avLst/>
              </a:prstGeom>
              <a:solidFill>
                <a:srgbClr val="8E7D7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0918CEDC-D70F-62E9-9469-55811DD6C5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31507" y="2727691"/>
                <a:ext cx="1758045" cy="1758045"/>
              </a:xfrm>
              <a:prstGeom prst="rect">
                <a:avLst/>
              </a:prstGeom>
            </p:spPr>
          </p:pic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4B7D4B9-C45D-0C7A-EA69-F690D5D62462}"/>
                </a:ext>
              </a:extLst>
            </p:cNvPr>
            <p:cNvSpPr txBox="1"/>
            <p:nvPr/>
          </p:nvSpPr>
          <p:spPr>
            <a:xfrm>
              <a:off x="3544316" y="4399471"/>
              <a:ext cx="20553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/>
                <a:t>학사 일정 제공 기능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DC5D336-31C9-5D4C-0E7D-7AA172A8305C}"/>
                </a:ext>
              </a:extLst>
            </p:cNvPr>
            <p:cNvSpPr txBox="1"/>
            <p:nvPr/>
          </p:nvSpPr>
          <p:spPr>
            <a:xfrm>
              <a:off x="3276711" y="4864463"/>
              <a:ext cx="25905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spc="-150" dirty="0">
                  <a:solidFill>
                    <a:srgbClr val="2F2F2F"/>
                  </a:solidFill>
                  <a:latin typeface="+mn-ea"/>
                </a:rPr>
                <a:t>이용 날짜에 맞는 학사 일정과 예정 일정 표시 및 알림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D12B825-2D0F-DCC2-B656-88B4AFA49C53}"/>
              </a:ext>
            </a:extLst>
          </p:cNvPr>
          <p:cNvGrpSpPr/>
          <p:nvPr/>
        </p:nvGrpSpPr>
        <p:grpSpPr>
          <a:xfrm>
            <a:off x="6177127" y="2098480"/>
            <a:ext cx="2575038" cy="3350758"/>
            <a:chOff x="6177127" y="2098480"/>
            <a:chExt cx="2575038" cy="3350758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7B065FFC-5FD1-D45F-7BB3-4179E14E1D98}"/>
                </a:ext>
              </a:extLst>
            </p:cNvPr>
            <p:cNvGrpSpPr/>
            <p:nvPr/>
          </p:nvGrpSpPr>
          <p:grpSpPr>
            <a:xfrm>
              <a:off x="6360734" y="2098480"/>
              <a:ext cx="2160000" cy="2160000"/>
              <a:chOff x="6297471" y="2345699"/>
              <a:chExt cx="2412842" cy="241284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0E00BB9E-E74A-6EBC-173A-BBD8E589E3C9}"/>
                  </a:ext>
                </a:extLst>
              </p:cNvPr>
              <p:cNvSpPr/>
              <p:nvPr/>
            </p:nvSpPr>
            <p:spPr>
              <a:xfrm>
                <a:off x="6297471" y="2345699"/>
                <a:ext cx="2412842" cy="2412842"/>
              </a:xfrm>
              <a:prstGeom prst="ellipse">
                <a:avLst/>
              </a:prstGeom>
              <a:solidFill>
                <a:srgbClr val="8E7D7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 descr="상징, 폰트, 그래픽, 화이트이(가) 표시된 사진&#10;&#10;자동 생성된 설명">
                <a:extLst>
                  <a:ext uri="{FF2B5EF4-FFF2-40B4-BE49-F238E27FC236}">
                    <a16:creationId xmlns:a16="http://schemas.microsoft.com/office/drawing/2014/main" id="{7E3B94A9-7591-62CC-8D74-EA62989BAD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36894" y="2658680"/>
                <a:ext cx="1787418" cy="1787418"/>
              </a:xfrm>
              <a:prstGeom prst="rect">
                <a:avLst/>
              </a:prstGeom>
            </p:spPr>
          </p:pic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7440FDA-4FF3-4F4B-A1D9-C9CDE94BEAC1}"/>
                </a:ext>
              </a:extLst>
            </p:cNvPr>
            <p:cNvSpPr txBox="1"/>
            <p:nvPr/>
          </p:nvSpPr>
          <p:spPr>
            <a:xfrm>
              <a:off x="6413049" y="4406493"/>
              <a:ext cx="20553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/>
                <a:t>공지사항 알림 기능 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BF6DD9A-922E-C24E-F54D-9FDDAE20FB93}"/>
                </a:ext>
              </a:extLst>
            </p:cNvPr>
            <p:cNvSpPr txBox="1"/>
            <p:nvPr/>
          </p:nvSpPr>
          <p:spPr>
            <a:xfrm>
              <a:off x="6177127" y="4864463"/>
              <a:ext cx="25750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spc="-150" dirty="0">
                  <a:solidFill>
                    <a:srgbClr val="2F2F2F"/>
                  </a:solidFill>
                  <a:latin typeface="+mn-ea"/>
                </a:rPr>
                <a:t>정보를 받기 원하는 공지사항 카테고리의 알림 기능 제공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999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2616192" y="237455"/>
            <a:ext cx="3911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개발 아키텍처</a:t>
            </a:r>
          </a:p>
        </p:txBody>
      </p:sp>
      <p:pic>
        <p:nvPicPr>
          <p:cNvPr id="9" name="그림 8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BFDEFCD6-0546-F4A1-847C-D7253DEC8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813" y="1396457"/>
            <a:ext cx="6864119" cy="523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8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2087988" y="237455"/>
            <a:ext cx="49680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지적사항 및 개선점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76EE6038-0F37-D02E-E712-9175161B3814}"/>
              </a:ext>
            </a:extLst>
          </p:cNvPr>
          <p:cNvGrpSpPr/>
          <p:nvPr/>
        </p:nvGrpSpPr>
        <p:grpSpPr>
          <a:xfrm>
            <a:off x="528424" y="1647238"/>
            <a:ext cx="4924243" cy="915611"/>
            <a:chOff x="528424" y="1492564"/>
            <a:chExt cx="4924243" cy="9156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A8A449-2D31-AE59-4951-E5AEEE931D78}"/>
                </a:ext>
              </a:extLst>
            </p:cNvPr>
            <p:cNvSpPr txBox="1"/>
            <p:nvPr/>
          </p:nvSpPr>
          <p:spPr>
            <a:xfrm>
              <a:off x="528424" y="1492564"/>
              <a:ext cx="43701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1.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수행계획서 </a:t>
              </a:r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문단 형식으로 기술</a:t>
              </a:r>
              <a:endParaRPr lang="ko-KR" altLang="en-US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7AF6943-4EFC-6DE8-4B43-2AD521B56E10}"/>
                </a:ext>
              </a:extLst>
            </p:cNvPr>
            <p:cNvSpPr txBox="1"/>
            <p:nvPr/>
          </p:nvSpPr>
          <p:spPr>
            <a:xfrm>
              <a:off x="789211" y="2008065"/>
              <a:ext cx="4663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-  </a:t>
              </a:r>
              <a:r>
                <a:rPr lang="ko-KR" altLang="en-US" sz="2000" spc="-150" dirty="0">
                  <a:solidFill>
                    <a:srgbClr val="2F2F2F"/>
                  </a:solidFill>
                  <a:latin typeface="+mn-ea"/>
                </a:rPr>
                <a:t>기술 요소별로 구별하여 기술 및 전반적 개선</a:t>
              </a:r>
              <a:endParaRPr lang="ko-KR" altLang="en-US" sz="1600" spc="-150" dirty="0">
                <a:solidFill>
                  <a:srgbClr val="2F2F2F"/>
                </a:solidFill>
                <a:latin typeface="+mn-ea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02A3C53-C44C-C382-84CC-742C5A2CD4E4}"/>
              </a:ext>
            </a:extLst>
          </p:cNvPr>
          <p:cNvGrpSpPr/>
          <p:nvPr/>
        </p:nvGrpSpPr>
        <p:grpSpPr>
          <a:xfrm>
            <a:off x="528424" y="2795626"/>
            <a:ext cx="4504759" cy="884834"/>
            <a:chOff x="494763" y="2568694"/>
            <a:chExt cx="4504759" cy="88483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6303B1-40F7-BA18-D500-A8CE95256ADD}"/>
                </a:ext>
              </a:extLst>
            </p:cNvPr>
            <p:cNvSpPr txBox="1"/>
            <p:nvPr/>
          </p:nvSpPr>
          <p:spPr>
            <a:xfrm>
              <a:off x="494763" y="2568694"/>
              <a:ext cx="45047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2.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사례 분석 </a:t>
              </a:r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비교 대상을 설명만 함</a:t>
              </a:r>
              <a:endParaRPr lang="ko-KR" altLang="en-US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2A9055-B96D-E209-1B86-4AE0339D05EC}"/>
                </a:ext>
              </a:extLst>
            </p:cNvPr>
            <p:cNvSpPr txBox="1"/>
            <p:nvPr/>
          </p:nvSpPr>
          <p:spPr>
            <a:xfrm>
              <a:off x="789211" y="3053418"/>
              <a:ext cx="3884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-  </a:t>
              </a:r>
              <a:r>
                <a:rPr lang="ko-KR" altLang="en-US" sz="2000" spc="-150" dirty="0">
                  <a:solidFill>
                    <a:srgbClr val="2F2F2F"/>
                  </a:solidFill>
                  <a:latin typeface="+mn-ea"/>
                </a:rPr>
                <a:t>비교표  도입 및 팀 제안 우수성 제시</a:t>
              </a:r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 </a:t>
              </a:r>
              <a:endParaRPr lang="ko-KR" altLang="en-US" sz="1600" spc="-150" dirty="0">
                <a:solidFill>
                  <a:srgbClr val="2F2F2F"/>
                </a:solidFill>
                <a:latin typeface="+mn-ea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20D58E0-BFFF-FF0C-D5BC-232290980B79}"/>
              </a:ext>
            </a:extLst>
          </p:cNvPr>
          <p:cNvGrpSpPr/>
          <p:nvPr/>
        </p:nvGrpSpPr>
        <p:grpSpPr>
          <a:xfrm>
            <a:off x="528424" y="3961086"/>
            <a:ext cx="4871345" cy="879745"/>
            <a:chOff x="528424" y="3671553"/>
            <a:chExt cx="4871345" cy="879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4E0141-13A9-EED6-F3A2-7ECBBECC4C18}"/>
                </a:ext>
              </a:extLst>
            </p:cNvPr>
            <p:cNvSpPr txBox="1"/>
            <p:nvPr/>
          </p:nvSpPr>
          <p:spPr>
            <a:xfrm>
              <a:off x="528424" y="3671553"/>
              <a:ext cx="47067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3.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시스템 구성 </a:t>
              </a:r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블록 다이어그램 제시</a:t>
              </a:r>
              <a:endParaRPr lang="ko-KR" altLang="en-US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859622-3904-D669-68E1-C5F2EFD973AA}"/>
                </a:ext>
              </a:extLst>
            </p:cNvPr>
            <p:cNvSpPr txBox="1"/>
            <p:nvPr/>
          </p:nvSpPr>
          <p:spPr>
            <a:xfrm>
              <a:off x="789211" y="4151188"/>
              <a:ext cx="4610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-  </a:t>
              </a:r>
              <a:r>
                <a:rPr lang="ko-KR" altLang="en-US" sz="2000" spc="-150" dirty="0" err="1">
                  <a:solidFill>
                    <a:srgbClr val="2F2F2F"/>
                  </a:solidFill>
                  <a:latin typeface="+mn-ea"/>
                </a:rPr>
                <a:t>유스케이스</a:t>
              </a:r>
              <a:r>
                <a:rPr lang="ko-KR" altLang="en-US" sz="2000" spc="-150" dirty="0">
                  <a:solidFill>
                    <a:srgbClr val="2F2F2F"/>
                  </a:solidFill>
                  <a:latin typeface="+mn-ea"/>
                </a:rPr>
                <a:t> 및 시퀀스 다이어그램 추가 제시</a:t>
              </a:r>
              <a:endParaRPr lang="ko-KR" altLang="en-US" sz="1600" spc="-150" dirty="0">
                <a:solidFill>
                  <a:srgbClr val="2F2F2F"/>
                </a:solidFill>
                <a:latin typeface="+mn-ea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111D4CA-1F28-0BA4-1D8A-576FBC33BE2A}"/>
              </a:ext>
            </a:extLst>
          </p:cNvPr>
          <p:cNvGrpSpPr/>
          <p:nvPr/>
        </p:nvGrpSpPr>
        <p:grpSpPr>
          <a:xfrm>
            <a:off x="528424" y="5093686"/>
            <a:ext cx="4685898" cy="879745"/>
            <a:chOff x="528424" y="3671553"/>
            <a:chExt cx="4685898" cy="87974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555B74-0310-F2B6-F679-8B53E1C86A08}"/>
                </a:ext>
              </a:extLst>
            </p:cNvPr>
            <p:cNvSpPr txBox="1"/>
            <p:nvPr/>
          </p:nvSpPr>
          <p:spPr>
            <a:xfrm>
              <a:off x="528424" y="3671553"/>
              <a:ext cx="46858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4. 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대안 도출 </a:t>
              </a:r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- 2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개의 대안을 도출</a:t>
              </a:r>
              <a:r>
                <a:rPr lang="en-US" altLang="ko-KR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/</a:t>
              </a:r>
              <a:r>
                <a:rPr lang="ko-KR" altLang="en-US" sz="2400" spc="-150" dirty="0">
                  <a:solidFill>
                    <a:srgbClr val="2F2F2F"/>
                  </a:solidFill>
                  <a:latin typeface="+mj-ea"/>
                  <a:ea typeface="+mj-ea"/>
                </a:rPr>
                <a:t>설명</a:t>
              </a:r>
              <a:endParaRPr lang="ko-KR" altLang="en-US" spc="-150" dirty="0">
                <a:solidFill>
                  <a:srgbClr val="2F2F2F"/>
                </a:solidFill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50C5EC-3811-EB37-D22F-3A1BCE365187}"/>
                </a:ext>
              </a:extLst>
            </p:cNvPr>
            <p:cNvSpPr txBox="1"/>
            <p:nvPr/>
          </p:nvSpPr>
          <p:spPr>
            <a:xfrm>
              <a:off x="789211" y="4151188"/>
              <a:ext cx="41585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-  </a:t>
              </a:r>
              <a:r>
                <a:rPr lang="ko-KR" altLang="en-US" sz="2000" spc="-150" dirty="0">
                  <a:solidFill>
                    <a:srgbClr val="2F2F2F"/>
                  </a:solidFill>
                  <a:latin typeface="+mn-ea"/>
                </a:rPr>
                <a:t>요구사항 표 제시 및 대안 비교 후 선택 </a:t>
              </a:r>
              <a:r>
                <a:rPr lang="en-US" altLang="ko-KR" sz="2000" spc="-150" dirty="0">
                  <a:solidFill>
                    <a:srgbClr val="2F2F2F"/>
                  </a:solidFill>
                  <a:latin typeface="+mn-ea"/>
                </a:rPr>
                <a:t> </a:t>
              </a:r>
              <a:endParaRPr lang="ko-KR" altLang="en-US" sz="1600" spc="-150" dirty="0">
                <a:solidFill>
                  <a:srgbClr val="2F2F2F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924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3081048" y="237455"/>
            <a:ext cx="2981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수행계획서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ECAA549-B4E3-B6A0-72B9-5498E4379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84" y="4502896"/>
            <a:ext cx="8544232" cy="18564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8B7EF3E-EC8A-D551-39BE-D5298707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84" y="1529595"/>
            <a:ext cx="8544232" cy="2428784"/>
          </a:xfrm>
          <a:prstGeom prst="rect">
            <a:avLst/>
          </a:prstGeom>
        </p:spPr>
      </p:pic>
      <p:pic>
        <p:nvPicPr>
          <p:cNvPr id="3" name="그림 2" descr="오렌지, 그래픽, 폰트, 상징이(가) 표시된 사진&#10;&#10;자동 생성된 설명">
            <a:extLst>
              <a:ext uri="{FF2B5EF4-FFF2-40B4-BE49-F238E27FC236}">
                <a16:creationId xmlns:a16="http://schemas.microsoft.com/office/drawing/2014/main" id="{E4FFD05E-4833-8BAF-343F-9349CC2876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84726" y="3848502"/>
            <a:ext cx="774548" cy="77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48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EF0C0-6BD3-7B9C-EC4F-BC3C114AB840}"/>
              </a:ext>
            </a:extLst>
          </p:cNvPr>
          <p:cNvSpPr txBox="1"/>
          <p:nvPr/>
        </p:nvSpPr>
        <p:spPr>
          <a:xfrm>
            <a:off x="1629533" y="237455"/>
            <a:ext cx="58849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사례 분석 </a:t>
            </a:r>
            <a:r>
              <a:rPr lang="en-US" altLang="ko-KR" sz="4800" spc="-150" dirty="0">
                <a:solidFill>
                  <a:srgbClr val="2F2F2F"/>
                </a:solidFill>
                <a:latin typeface="+mj-ea"/>
                <a:ea typeface="+mj-ea"/>
              </a:rPr>
              <a:t>- </a:t>
            </a:r>
            <a:r>
              <a:rPr lang="ko-KR" altLang="en-US" sz="4800" spc="-150" dirty="0">
                <a:solidFill>
                  <a:srgbClr val="2F2F2F"/>
                </a:solidFill>
                <a:latin typeface="+mj-ea"/>
                <a:ea typeface="+mj-ea"/>
              </a:rPr>
              <a:t>제안보고서</a:t>
            </a:r>
          </a:p>
        </p:txBody>
      </p:sp>
      <p:pic>
        <p:nvPicPr>
          <p:cNvPr id="4" name="그림 3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6C089E0C-0405-AC22-65B5-DC3920B5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4" y="1603615"/>
            <a:ext cx="7993625" cy="453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806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2F2F2F"/>
      </a:dk1>
      <a:lt1>
        <a:srgbClr val="FEFDF4"/>
      </a:lt1>
      <a:dk2>
        <a:srgbClr val="0E2841"/>
      </a:dk2>
      <a:lt2>
        <a:srgbClr val="E8E8E8"/>
      </a:lt2>
      <a:accent1>
        <a:srgbClr val="ED6E25"/>
      </a:accent1>
      <a:accent2>
        <a:srgbClr val="8E7D78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1">
      <a:majorFont>
        <a:latin typeface="Aptos Display"/>
        <a:ea typeface="나눔고딕 ExtraBold"/>
        <a:cs typeface=""/>
      </a:majorFont>
      <a:minorFont>
        <a:latin typeface="Aptos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649</TotalTime>
  <Words>575</Words>
  <Application>Microsoft Office PowerPoint</Application>
  <PresentationFormat>화면 슬라이드 쇼(4:3)</PresentationFormat>
  <Paragraphs>186</Paragraphs>
  <Slides>27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Aptos Display</vt:lpstr>
      <vt:lpstr>Arial</vt:lpstr>
      <vt:lpstr>Aptos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민제 성</dc:creator>
  <cp:lastModifiedBy>민제 성</cp:lastModifiedBy>
  <cp:revision>360</cp:revision>
  <dcterms:created xsi:type="dcterms:W3CDTF">2024-04-13T04:08:21Z</dcterms:created>
  <dcterms:modified xsi:type="dcterms:W3CDTF">2024-05-12T07:35:06Z</dcterms:modified>
</cp:coreProperties>
</file>

<file path=docProps/thumbnail.jpeg>
</file>